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Lst>
  <p:notesMasterIdLst>
    <p:notesMasterId r:id="rId24"/>
  </p:notesMasterIdLst>
  <p:sldIdLst>
    <p:sldId id="256" r:id="rId2"/>
    <p:sldId id="320" r:id="rId3"/>
    <p:sldId id="322" r:id="rId4"/>
    <p:sldId id="321" r:id="rId5"/>
    <p:sldId id="331" r:id="rId6"/>
    <p:sldId id="323" r:id="rId7"/>
    <p:sldId id="324" r:id="rId8"/>
    <p:sldId id="332" r:id="rId9"/>
    <p:sldId id="333" r:id="rId10"/>
    <p:sldId id="334" r:id="rId11"/>
    <p:sldId id="335" r:id="rId12"/>
    <p:sldId id="338" r:id="rId13"/>
    <p:sldId id="336" r:id="rId14"/>
    <p:sldId id="337" r:id="rId15"/>
    <p:sldId id="343" r:id="rId16"/>
    <p:sldId id="339" r:id="rId17"/>
    <p:sldId id="340" r:id="rId18"/>
    <p:sldId id="342" r:id="rId19"/>
    <p:sldId id="344" r:id="rId20"/>
    <p:sldId id="345" r:id="rId21"/>
    <p:sldId id="346" r:id="rId22"/>
    <p:sldId id="330"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7B7EE"/>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88" autoAdjust="0"/>
  </p:normalViewPr>
  <p:slideViewPr>
    <p:cSldViewPr snapToGrid="0" snapToObjects="1">
      <p:cViewPr>
        <p:scale>
          <a:sx n="103" d="100"/>
          <a:sy n="103" d="100"/>
        </p:scale>
        <p:origin x="-26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C524E9-6E3C-3243-9439-E1082D6D723C}" type="datetimeFigureOut">
              <a:rPr lang="fr-FR" smtClean="0"/>
              <a:t>22/01/16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2FA3F-586B-7742-A642-C364ED1BCB53}" type="slidenum">
              <a:rPr lang="fr-FR" smtClean="0"/>
              <a:t>‹#›</a:t>
            </a:fld>
            <a:endParaRPr lang="fr-FR"/>
          </a:p>
        </p:txBody>
      </p:sp>
    </p:spTree>
    <p:extLst>
      <p:ext uri="{BB962C8B-B14F-4D97-AF65-F5344CB8AC3E}">
        <p14:creationId xmlns:p14="http://schemas.microsoft.com/office/powerpoint/2010/main" val="1046519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L’Institution est particulièrement attentive au développement de l’Education Artistique et Culturelle depuis la rentrée 2013, puisqu’elle en a fait, à cette date, une priorité </a:t>
            </a:r>
            <a:r>
              <a:rPr lang="fr-FR" sz="1200" i="1" kern="1200" dirty="0" smtClean="0">
                <a:solidFill>
                  <a:schemeClr val="tx1"/>
                </a:solidFill>
                <a:effectLst/>
                <a:latin typeface="+mn-lt"/>
                <a:ea typeface="+mn-ea"/>
                <a:cs typeface="+mn-cs"/>
              </a:rPr>
              <a:t>(seule priorité d’ordre disciplinaire en</a:t>
            </a:r>
            <a:r>
              <a:rPr lang="fr-FR" sz="1200" i="1" kern="1200" baseline="0" dirty="0" smtClean="0">
                <a:solidFill>
                  <a:schemeClr val="tx1"/>
                </a:solidFill>
                <a:effectLst/>
                <a:latin typeface="+mn-lt"/>
                <a:ea typeface="+mn-ea"/>
                <a:cs typeface="+mn-cs"/>
              </a:rPr>
              <a:t> 2013</a:t>
            </a:r>
            <a:r>
              <a:rPr lang="fr-FR" sz="1200" i="1"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circulaire du 3 mai 2013 qui accompagne cette priorité gouvernementale prévoit la mise en œuvre d’un </a:t>
            </a:r>
            <a:r>
              <a:rPr lang="fr-FR" sz="1200" b="1" kern="1200" dirty="0" smtClean="0">
                <a:solidFill>
                  <a:schemeClr val="tx1"/>
                </a:solidFill>
                <a:effectLst/>
                <a:latin typeface="+mn-lt"/>
                <a:ea typeface="+mn-ea"/>
                <a:cs typeface="+mn-cs"/>
              </a:rPr>
              <a:t>parcours d’éducation artistique et culturelle</a:t>
            </a:r>
            <a:r>
              <a:rPr lang="fr-FR" sz="1200" b="1" kern="1200" baseline="0" dirty="0" smtClean="0">
                <a:solidFill>
                  <a:schemeClr val="tx1"/>
                </a:solidFill>
                <a:effectLst/>
                <a:latin typeface="+mn-lt"/>
                <a:ea typeface="+mn-ea"/>
                <a:cs typeface="+mn-cs"/>
              </a:rPr>
              <a:t> dont il est nécessaire de rappeler les enjeux. </a:t>
            </a:r>
          </a:p>
          <a:p>
            <a:endParaRPr lang="fr-FR" sz="1200" b="1" kern="1200" baseline="0" dirty="0" smtClean="0">
              <a:solidFill>
                <a:schemeClr val="tx1"/>
              </a:solidFill>
              <a:effectLst/>
              <a:latin typeface="+mn-lt"/>
              <a:ea typeface="+mn-ea"/>
              <a:cs typeface="+mn-cs"/>
            </a:endParaRPr>
          </a:p>
          <a:p>
            <a:r>
              <a:rPr lang="fr-FR" sz="1200" b="0" kern="1200" baseline="0" dirty="0" smtClean="0">
                <a:solidFill>
                  <a:schemeClr val="tx1"/>
                </a:solidFill>
                <a:effectLst/>
                <a:latin typeface="+mn-lt"/>
                <a:ea typeface="+mn-ea"/>
                <a:cs typeface="+mn-cs"/>
              </a:rPr>
              <a:t>À titre d’information, l’acronyme « PÉAC » est employé de manière générale pour évoquer le Parcours d’éducation artistique et culturelle.</a:t>
            </a:r>
          </a:p>
          <a:p>
            <a:endParaRPr lang="fr-FR" sz="1200" b="1" kern="1200" baseline="0" dirty="0" smtClean="0">
              <a:solidFill>
                <a:schemeClr val="tx1"/>
              </a:solidFill>
              <a:effectLst/>
              <a:latin typeface="+mn-lt"/>
              <a:ea typeface="+mn-ea"/>
              <a:cs typeface="+mn-cs"/>
            </a:endParaRPr>
          </a:p>
          <a:p>
            <a:r>
              <a:rPr lang="fr-FR" sz="1200" b="0" kern="1200" baseline="0" dirty="0" smtClean="0">
                <a:solidFill>
                  <a:schemeClr val="tx1"/>
                </a:solidFill>
                <a:effectLst/>
                <a:latin typeface="+mn-lt"/>
                <a:ea typeface="+mn-ea"/>
                <a:cs typeface="+mn-cs"/>
              </a:rPr>
              <a:t>Le PÉAC est inscrit </a:t>
            </a:r>
            <a:r>
              <a:rPr lang="fr-FR" sz="1200" b="1" kern="1200" baseline="0" dirty="0" smtClean="0">
                <a:solidFill>
                  <a:schemeClr val="tx1"/>
                </a:solidFill>
                <a:effectLst/>
                <a:latin typeface="+mn-lt"/>
                <a:ea typeface="+mn-ea"/>
                <a:cs typeface="+mn-cs"/>
              </a:rPr>
              <a:t>dans la loi sur la refondation de l’école. </a:t>
            </a:r>
            <a:r>
              <a:rPr lang="fr-FR" sz="1200" b="0" kern="1200" baseline="0" dirty="0" smtClean="0">
                <a:solidFill>
                  <a:schemeClr val="tx1"/>
                </a:solidFill>
                <a:effectLst/>
                <a:latin typeface="+mn-lt"/>
                <a:ea typeface="+mn-ea"/>
                <a:cs typeface="+mn-cs"/>
              </a:rPr>
              <a:t>Nul ne peut donc y déroger.</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L’ambition du MEN est de permettre à chaque élève de se fonder </a:t>
            </a:r>
            <a:r>
              <a:rPr lang="fr-FR" sz="1200" b="1" kern="1200" dirty="0" smtClean="0">
                <a:solidFill>
                  <a:schemeClr val="tx1"/>
                </a:solidFill>
                <a:effectLst/>
                <a:latin typeface="+mn-lt"/>
                <a:ea typeface="+mn-ea"/>
                <a:cs typeface="+mn-cs"/>
              </a:rPr>
              <a:t>une culture artistique personnelle</a:t>
            </a:r>
            <a:r>
              <a:rPr lang="fr-FR" sz="1200" kern="1200" dirty="0" smtClean="0">
                <a:solidFill>
                  <a:schemeClr val="tx1"/>
                </a:solidFill>
                <a:effectLst/>
                <a:latin typeface="+mn-lt"/>
                <a:ea typeface="+mn-ea"/>
                <a:cs typeface="+mn-cs"/>
              </a:rPr>
              <a:t>, de s’initier aux </a:t>
            </a:r>
            <a:r>
              <a:rPr lang="fr-FR" sz="1200" b="1" kern="1200" dirty="0" smtClean="0">
                <a:solidFill>
                  <a:schemeClr val="tx1"/>
                </a:solidFill>
                <a:effectLst/>
                <a:latin typeface="+mn-lt"/>
                <a:ea typeface="+mn-ea"/>
                <a:cs typeface="+mn-cs"/>
              </a:rPr>
              <a:t>différents langages de l’art</a:t>
            </a:r>
            <a:r>
              <a:rPr lang="fr-FR" sz="1200" kern="1200" dirty="0" smtClean="0">
                <a:solidFill>
                  <a:schemeClr val="tx1"/>
                </a:solidFill>
                <a:effectLst/>
                <a:latin typeface="+mn-lt"/>
                <a:ea typeface="+mn-ea"/>
                <a:cs typeface="+mn-cs"/>
              </a:rPr>
              <a:t> et de </a:t>
            </a:r>
            <a:r>
              <a:rPr lang="fr-FR" sz="1200" b="1" kern="1200" dirty="0" smtClean="0">
                <a:solidFill>
                  <a:schemeClr val="tx1"/>
                </a:solidFill>
                <a:effectLst/>
                <a:latin typeface="+mn-lt"/>
                <a:ea typeface="+mn-ea"/>
                <a:cs typeface="+mn-cs"/>
              </a:rPr>
              <a:t>diversifier et développer ses moyens d’expression</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Une approche méthodique et réfléchie de cet enseignement devra </a:t>
            </a:r>
            <a:r>
              <a:rPr lang="fr-FR" sz="1200" b="1" kern="1200" dirty="0" smtClean="0">
                <a:solidFill>
                  <a:schemeClr val="tx1"/>
                </a:solidFill>
                <a:effectLst/>
                <a:latin typeface="+mn-lt"/>
                <a:ea typeface="+mn-ea"/>
                <a:cs typeface="+mn-cs"/>
              </a:rPr>
              <a:t>permettre la formation du jugement esthétique.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La mise en place du PÉAC  doit donc à la fois </a:t>
            </a:r>
            <a:r>
              <a:rPr lang="fr-FR" sz="1200" b="1" kern="1200" dirty="0" smtClean="0">
                <a:solidFill>
                  <a:schemeClr val="tx1"/>
                </a:solidFill>
                <a:effectLst/>
                <a:latin typeface="+mn-lt"/>
                <a:ea typeface="+mn-ea"/>
                <a:cs typeface="+mn-cs"/>
              </a:rPr>
              <a:t>formaliser et mettre en valeur les actions menées, </a:t>
            </a:r>
            <a:r>
              <a:rPr lang="fr-FR" sz="1200" kern="1200" dirty="0" smtClean="0">
                <a:solidFill>
                  <a:schemeClr val="tx1"/>
                </a:solidFill>
                <a:effectLst/>
                <a:latin typeface="+mn-lt"/>
                <a:ea typeface="+mn-ea"/>
                <a:cs typeface="+mn-cs"/>
              </a:rPr>
              <a:t>en leur donnant une </a:t>
            </a:r>
            <a:r>
              <a:rPr lang="fr-FR" sz="1200" b="1" kern="1200" dirty="0" smtClean="0">
                <a:solidFill>
                  <a:schemeClr val="tx1"/>
                </a:solidFill>
                <a:effectLst/>
                <a:latin typeface="+mn-lt"/>
                <a:ea typeface="+mn-ea"/>
                <a:cs typeface="+mn-cs"/>
              </a:rPr>
              <a:t>continuité</a:t>
            </a:r>
            <a:r>
              <a:rPr lang="fr-FR" sz="1200" kern="1200" dirty="0" smtClean="0">
                <a:solidFill>
                  <a:schemeClr val="tx1"/>
                </a:solidFill>
                <a:effectLst/>
                <a:latin typeface="+mn-lt"/>
                <a:ea typeface="+mn-ea"/>
                <a:cs typeface="+mn-cs"/>
              </a:rPr>
              <a:t> et veiller tout particulièrement </a:t>
            </a:r>
            <a:r>
              <a:rPr lang="fr-FR" sz="1200" b="1" kern="1200" dirty="0" smtClean="0">
                <a:solidFill>
                  <a:schemeClr val="tx1"/>
                </a:solidFill>
                <a:effectLst/>
                <a:latin typeface="+mn-lt"/>
                <a:ea typeface="+mn-ea"/>
                <a:cs typeface="+mn-cs"/>
              </a:rPr>
              <a:t>à leur diversité</a:t>
            </a:r>
            <a:r>
              <a:rPr lang="fr-FR" sz="1200" kern="1200" dirty="0" smtClean="0">
                <a:solidFill>
                  <a:schemeClr val="tx1"/>
                </a:solidFill>
                <a:effectLst/>
                <a:latin typeface="+mn-lt"/>
                <a:ea typeface="+mn-ea"/>
                <a:cs typeface="+mn-cs"/>
              </a:rPr>
              <a:t>, à </a:t>
            </a:r>
            <a:r>
              <a:rPr lang="fr-FR" sz="1200" b="1" kern="1200" dirty="0" smtClean="0">
                <a:solidFill>
                  <a:schemeClr val="tx1"/>
                </a:solidFill>
                <a:effectLst/>
                <a:latin typeface="+mn-lt"/>
                <a:ea typeface="+mn-ea"/>
                <a:cs typeface="+mn-cs"/>
              </a:rPr>
              <a:t>la régularité de leur fréquence </a:t>
            </a:r>
            <a:r>
              <a:rPr lang="fr-FR" sz="1200" kern="1200" dirty="0" smtClean="0">
                <a:solidFill>
                  <a:schemeClr val="tx1"/>
                </a:solidFill>
                <a:effectLst/>
                <a:latin typeface="+mn-lt"/>
                <a:ea typeface="+mn-ea"/>
                <a:cs typeface="+mn-cs"/>
              </a:rPr>
              <a:t>mais également à leur </a:t>
            </a:r>
            <a:r>
              <a:rPr lang="fr-FR" sz="1200" b="1" kern="1200" dirty="0" smtClean="0">
                <a:solidFill>
                  <a:schemeClr val="tx1"/>
                </a:solidFill>
                <a:effectLst/>
                <a:latin typeface="+mn-lt"/>
                <a:ea typeface="+mn-ea"/>
                <a:cs typeface="+mn-cs"/>
              </a:rPr>
              <a:t>progressivité.</a:t>
            </a:r>
          </a:p>
          <a:p>
            <a:endParaRPr lang="fr-FR" dirty="0" smtClean="0"/>
          </a:p>
          <a:p>
            <a:endParaRPr lang="fr-FR" b="0" baseline="0" dirty="0" smtClean="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1</a:t>
            </a:fld>
            <a:endParaRPr lang="fr-FR"/>
          </a:p>
        </p:txBody>
      </p:sp>
    </p:spTree>
    <p:extLst>
      <p:ext uri="{BB962C8B-B14F-4D97-AF65-F5344CB8AC3E}">
        <p14:creationId xmlns:p14="http://schemas.microsoft.com/office/powerpoint/2010/main" val="286107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pPr lvl="0"/>
            <a:r>
              <a:rPr lang="fr-FR" sz="1200" b="1" kern="1200" dirty="0" smtClean="0">
                <a:solidFill>
                  <a:schemeClr val="tx1"/>
                </a:solidFill>
                <a:effectLst/>
                <a:latin typeface="+mn-lt"/>
                <a:ea typeface="+mn-ea"/>
                <a:cs typeface="+mn-cs"/>
              </a:rPr>
              <a:t>3. Suivre et évaluer les actions du PÉAC :</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Tableau à renseigner par l’ensemble des collègues </a:t>
            </a:r>
            <a:r>
              <a:rPr lang="fr-FR" sz="1200" b="1" kern="1200" dirty="0" smtClean="0">
                <a:solidFill>
                  <a:schemeClr val="tx1"/>
                </a:solidFill>
                <a:effectLst/>
                <a:latin typeface="+mn-lt"/>
                <a:ea typeface="+mn-ea"/>
                <a:cs typeface="+mn-cs"/>
              </a:rPr>
              <a:t>en fin d’année</a:t>
            </a:r>
            <a:r>
              <a:rPr lang="fr-FR" sz="1200" b="0" kern="1200" dirty="0" smtClean="0">
                <a:solidFill>
                  <a:schemeClr val="tx1"/>
                </a:solidFill>
                <a:effectLst/>
                <a:latin typeface="+mn-lt"/>
                <a:ea typeface="+mn-ea"/>
                <a:cs typeface="+mn-cs"/>
              </a:rPr>
              <a:t>, lors d’un conseil des maîtres,  </a:t>
            </a:r>
            <a:r>
              <a:rPr lang="fr-FR" sz="1200" kern="1200" dirty="0" smtClean="0">
                <a:solidFill>
                  <a:schemeClr val="tx1"/>
                </a:solidFill>
                <a:effectLst/>
                <a:latin typeface="+mn-lt"/>
                <a:ea typeface="+mn-ea"/>
                <a:cs typeface="+mn-cs"/>
              </a:rPr>
              <a:t>pour faire le bilan des actions prévues et effectivement mises en œuvre afin d’envisager </a:t>
            </a:r>
            <a:r>
              <a:rPr lang="fr-FR" sz="1200" b="1" kern="1200" dirty="0" smtClean="0">
                <a:solidFill>
                  <a:schemeClr val="tx1"/>
                </a:solidFill>
                <a:effectLst/>
                <a:latin typeface="+mn-lt"/>
                <a:ea typeface="+mn-ea"/>
                <a:cs typeface="+mn-cs"/>
              </a:rPr>
              <a:t>au début de l’année suivante, une nouvelle programmation annuelle de l’éducation artistique et culturelle.</a:t>
            </a:r>
          </a:p>
          <a:p>
            <a:pPr lvl="0"/>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sym typeface="Wingdings"/>
              </a:rPr>
              <a:t>COMMENT RENSEIGNER LE TABLEAU ? Idem précédent</a:t>
            </a:r>
          </a:p>
          <a:p>
            <a:pPr lvl="0"/>
            <a:r>
              <a:rPr lang="fr-FR" sz="1200" kern="1200" dirty="0" smtClean="0">
                <a:solidFill>
                  <a:schemeClr val="tx1"/>
                </a:solidFill>
                <a:effectLst/>
                <a:latin typeface="+mn-lt"/>
                <a:ea typeface="+mn-ea"/>
                <a:cs typeface="+mn-cs"/>
              </a:rPr>
              <a:t>Indiquer les titres des séquences et des projets mis en œuvre, les connaissances à acquérir,</a:t>
            </a:r>
            <a:r>
              <a:rPr lang="fr-FR" sz="1200" kern="1200" baseline="0" dirty="0" smtClean="0">
                <a:solidFill>
                  <a:schemeClr val="tx1"/>
                </a:solidFill>
                <a:effectLst/>
                <a:latin typeface="+mn-lt"/>
                <a:ea typeface="+mn-ea"/>
                <a:cs typeface="+mn-cs"/>
              </a:rPr>
              <a:t> les pratiques artistiques à engager, les rencontres à effectuer</a:t>
            </a:r>
            <a:r>
              <a:rPr lang="fr-FR" sz="1200" kern="1200" dirty="0" smtClean="0">
                <a:solidFill>
                  <a:schemeClr val="tx1"/>
                </a:solidFill>
                <a:effectLst/>
                <a:latin typeface="+mn-lt"/>
                <a:ea typeface="+mn-ea"/>
                <a:cs typeface="+mn-cs"/>
              </a:rPr>
              <a:t> et s’il y a lieu l’intervenant dans le cadre d’un projet partenarial.</a:t>
            </a:r>
          </a:p>
          <a:p>
            <a:endParaRPr lang="fr-FR" dirty="0" smtClean="0"/>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11</a:t>
            </a:fld>
            <a:endParaRPr lang="fr-FR"/>
          </a:p>
        </p:txBody>
      </p:sp>
    </p:spTree>
    <p:extLst>
      <p:ext uri="{BB962C8B-B14F-4D97-AF65-F5344CB8AC3E}">
        <p14:creationId xmlns:p14="http://schemas.microsoft.com/office/powerpoint/2010/main" val="381463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effectLst/>
                <a:latin typeface="+mn-lt"/>
                <a:ea typeface="+mn-ea"/>
                <a:cs typeface="+mn-cs"/>
              </a:rPr>
              <a:t>Outils pour la classe, la cohorte d’élèves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effectLst/>
                <a:latin typeface="+mn-lt"/>
                <a:ea typeface="+mn-ea"/>
                <a:cs typeface="+mn-cs"/>
              </a:rPr>
              <a:t>Pour garder la trace </a:t>
            </a:r>
            <a:r>
              <a:rPr lang="fr-FR" sz="1200" i="1" kern="1200" dirty="0" smtClean="0">
                <a:solidFill>
                  <a:schemeClr val="tx1"/>
                </a:solidFill>
                <a:effectLst/>
                <a:latin typeface="+mn-lt"/>
                <a:ea typeface="+mn-ea"/>
                <a:cs typeface="+mn-cs"/>
              </a:rPr>
              <a:t>(sous forme de tableau synoptique)</a:t>
            </a:r>
            <a:r>
              <a:rPr lang="fr-FR" sz="1200" b="1" i="1" kern="1200" dirty="0" smtClean="0">
                <a:solidFill>
                  <a:schemeClr val="tx1"/>
                </a:solidFill>
                <a:effectLst/>
                <a:latin typeface="+mn-lt"/>
                <a:ea typeface="+mn-ea"/>
                <a:cs typeface="+mn-cs"/>
              </a:rPr>
              <a:t> des différents contenus d’enseignement en EAC dont cette</a:t>
            </a:r>
            <a:r>
              <a:rPr lang="fr-FR" sz="1200" b="1" i="1" kern="1200" baseline="0" dirty="0" smtClean="0">
                <a:solidFill>
                  <a:schemeClr val="tx1"/>
                </a:solidFill>
                <a:effectLst/>
                <a:latin typeface="+mn-lt"/>
                <a:ea typeface="+mn-ea"/>
                <a:cs typeface="+mn-cs"/>
              </a:rPr>
              <a:t> cohorte</a:t>
            </a:r>
            <a:r>
              <a:rPr lang="fr-FR" sz="1200" b="1" i="1" kern="1200" dirty="0" smtClean="0">
                <a:solidFill>
                  <a:schemeClr val="tx1"/>
                </a:solidFill>
                <a:effectLst/>
                <a:latin typeface="+mn-lt"/>
                <a:ea typeface="+mn-ea"/>
                <a:cs typeface="+mn-cs"/>
              </a:rPr>
              <a:t> a bénéficié au cours de sa scolarité.</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i="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12</a:t>
            </a:fld>
            <a:endParaRPr lang="fr-FR"/>
          </a:p>
        </p:txBody>
      </p:sp>
    </p:spTree>
    <p:extLst>
      <p:ext uri="{BB962C8B-B14F-4D97-AF65-F5344CB8AC3E}">
        <p14:creationId xmlns:p14="http://schemas.microsoft.com/office/powerpoint/2010/main" val="291035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L’arrêté du premier juillet 2015 paru au J.O. du 7 7 15, rappelle la nécessité de mettre en œuvre le Parcours d’éducation artistique et culturelle et propose en annexe, pour la première fois dans l’histoire de l’éducation nationale :</a:t>
            </a:r>
          </a:p>
          <a:p>
            <a:pPr marL="171450" indent="-171450">
              <a:buFontTx/>
              <a:buChar char="-"/>
            </a:pPr>
            <a:r>
              <a:rPr lang="fr-FR" b="1" dirty="0" smtClean="0"/>
              <a:t>de « grands objectifs</a:t>
            </a:r>
            <a:r>
              <a:rPr lang="fr-FR" b="1" baseline="0" dirty="0" smtClean="0"/>
              <a:t> de formation » au nombre de 4 ou 5 par pilier, </a:t>
            </a:r>
          </a:p>
          <a:p>
            <a:pPr marL="171450" indent="-171450">
              <a:buFontTx/>
              <a:buChar char="-"/>
            </a:pPr>
            <a:r>
              <a:rPr lang="fr-FR" b="1" baseline="0" dirty="0" smtClean="0"/>
              <a:t>des repères de progression associés pour construire ce parcours </a:t>
            </a:r>
          </a:p>
          <a:p>
            <a:pPr marL="171450" indent="-171450">
              <a:buFontTx/>
              <a:buChar char="-"/>
            </a:pPr>
            <a:r>
              <a:rPr lang="fr-FR" b="1" baseline="0" dirty="0" smtClean="0"/>
              <a:t>ainsi qu’un tableau mettant en regard la contribution de l’éducation artistique et culturelle au projet de formation défini par le </a:t>
            </a:r>
            <a:r>
              <a:rPr lang="fr-FR" b="1" baseline="0" dirty="0" err="1" smtClean="0"/>
              <a:t>SCConnaissances</a:t>
            </a:r>
            <a:r>
              <a:rPr lang="fr-FR" b="1" baseline="0" dirty="0" smtClean="0"/>
              <a:t>, Compétences, Culture.</a:t>
            </a:r>
            <a:endParaRPr lang="fr-FR" b="1"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15</a:t>
            </a:fld>
            <a:endParaRPr lang="fr-FR"/>
          </a:p>
        </p:txBody>
      </p:sp>
    </p:spTree>
    <p:extLst>
      <p:ext uri="{BB962C8B-B14F-4D97-AF65-F5344CB8AC3E}">
        <p14:creationId xmlns:p14="http://schemas.microsoft.com/office/powerpoint/2010/main" val="322964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recense plus </a:t>
            </a:r>
            <a:r>
              <a:rPr lang="fr-FR" b="1" dirty="0" smtClean="0"/>
              <a:t>d’une trentaine d’occurrences du Parcours d’Éducation</a:t>
            </a:r>
            <a:r>
              <a:rPr lang="fr-FR" b="1" baseline="0" dirty="0" smtClean="0"/>
              <a:t> Artistique et Culturelle dans le projet de programme pour l’élémentaire, </a:t>
            </a:r>
            <a:r>
              <a:rPr lang="fr-FR" b="0" baseline="0" dirty="0" smtClean="0"/>
              <a:t>ce qui atteste de l’importance accordée à sa mise en œuvre.</a:t>
            </a:r>
          </a:p>
          <a:p>
            <a:endParaRPr lang="fr-FR" b="0" baseline="0" dirty="0" smtClean="0"/>
          </a:p>
          <a:p>
            <a:r>
              <a:rPr lang="fr-FR" b="0" baseline="0" dirty="0" smtClean="0"/>
              <a:t>Cet enseignement n’en est que renforcé et le sera </a:t>
            </a:r>
            <a:r>
              <a:rPr lang="fr-FR" b="0" baseline="0" smtClean="0"/>
              <a:t>encore davantage, </a:t>
            </a:r>
            <a:r>
              <a:rPr lang="fr-FR" b="0" baseline="0" dirty="0" smtClean="0"/>
              <a:t>-malheureusement- suite à la série d’attentats dont la France a </a:t>
            </a:r>
            <a:r>
              <a:rPr lang="fr-FR" b="0" baseline="0" smtClean="0"/>
              <a:t>été la </a:t>
            </a:r>
            <a:r>
              <a:rPr lang="fr-FR" b="0" baseline="0" dirty="0" smtClean="0"/>
              <a:t>cible depuis le début de l’année 2015.</a:t>
            </a:r>
          </a:p>
          <a:p>
            <a:endParaRPr lang="fr-FR" b="0" baseline="0" dirty="0" smtClean="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19</a:t>
            </a:fld>
            <a:endParaRPr lang="fr-FR"/>
          </a:p>
        </p:txBody>
      </p:sp>
    </p:spTree>
    <p:extLst>
      <p:ext uri="{BB962C8B-B14F-4D97-AF65-F5344CB8AC3E}">
        <p14:creationId xmlns:p14="http://schemas.microsoft.com/office/powerpoint/2010/main" val="39240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0" baseline="0" dirty="0" smtClean="0"/>
              <a:t>En effet, Fleur Pellerin, ainsi que ses homologues européens en charge du Ministère de la Culture ont signé le 20 novembre dernier une déclaration commune en faveur de la promotion de la Culture et de la lutte contre la barbarie et le crime par une ambition renouvelée pour la Culture en Europe, au service d’un horizon partagé, dont nous avons plus que jamais besoin. Plus que jamais, précisent-ils « La culture est l’une des réponses essentielles que l’Europe doit opposer » au fanatisme, à la radicalisation, à la xénophobie et au racisme.</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20</a:t>
            </a:fld>
            <a:endParaRPr lang="fr-FR"/>
          </a:p>
        </p:txBody>
      </p:sp>
    </p:spTree>
    <p:extLst>
      <p:ext uri="{BB962C8B-B14F-4D97-AF65-F5344CB8AC3E}">
        <p14:creationId xmlns:p14="http://schemas.microsoft.com/office/powerpoint/2010/main" val="1637406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de l’Italie</a:t>
            </a:r>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21</a:t>
            </a:fld>
            <a:endParaRPr lang="fr-FR"/>
          </a:p>
        </p:txBody>
      </p:sp>
    </p:spTree>
    <p:extLst>
      <p:ext uri="{BB962C8B-B14F-4D97-AF65-F5344CB8AC3E}">
        <p14:creationId xmlns:p14="http://schemas.microsoft.com/office/powerpoint/2010/main" val="386356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smtClean="0">
                <a:solidFill>
                  <a:srgbClr val="D7B7EE"/>
                </a:solidFill>
                <a:latin typeface="Times New Roman"/>
                <a:cs typeface="Times New Roman"/>
              </a:rPr>
              <a:t>Défilement</a:t>
            </a:r>
            <a:r>
              <a:rPr lang="fr-FR" sz="1200" baseline="0" dirty="0" smtClean="0">
                <a:solidFill>
                  <a:srgbClr val="D7B7EE"/>
                </a:solidFill>
                <a:latin typeface="Times New Roman"/>
                <a:cs typeface="Times New Roman"/>
              </a:rPr>
              <a:t> des animations puis éclairage :</a:t>
            </a:r>
          </a:p>
          <a:p>
            <a:pPr algn="just"/>
            <a:r>
              <a:rPr lang="fr-FR" sz="1200" dirty="0" smtClean="0">
                <a:solidFill>
                  <a:srgbClr val="D7B7EE"/>
                </a:solidFill>
                <a:latin typeface="Times New Roman"/>
                <a:cs typeface="Times New Roman"/>
              </a:rPr>
              <a:t>En noir, 2008</a:t>
            </a:r>
          </a:p>
          <a:p>
            <a:pPr marL="0" marR="0" indent="0" algn="just" defTabSz="457200" rtl="0" eaLnBrk="1" fontAlgn="auto" latinLnBrk="0" hangingPunct="1">
              <a:lnSpc>
                <a:spcPct val="100000"/>
              </a:lnSpc>
              <a:spcBef>
                <a:spcPts val="0"/>
              </a:spcBef>
              <a:spcAft>
                <a:spcPts val="0"/>
              </a:spcAft>
              <a:buClrTx/>
              <a:buSzTx/>
              <a:buFontTx/>
              <a:buNone/>
              <a:tabLst/>
              <a:defRPr/>
            </a:pPr>
            <a:r>
              <a:rPr lang="fr-FR" sz="1200" baseline="0" dirty="0" smtClean="0">
                <a:solidFill>
                  <a:srgbClr val="D7B7EE"/>
                </a:solidFill>
                <a:latin typeface="Times New Roman"/>
                <a:cs typeface="Times New Roman"/>
              </a:rPr>
              <a:t>En rose, les permanences de 2008 à 2013.</a:t>
            </a:r>
          </a:p>
          <a:p>
            <a:pPr algn="just"/>
            <a:r>
              <a:rPr lang="fr-FR" sz="1200" dirty="0" smtClean="0">
                <a:solidFill>
                  <a:srgbClr val="D7B7EE"/>
                </a:solidFill>
                <a:latin typeface="Times New Roman"/>
                <a:cs typeface="Times New Roman"/>
              </a:rPr>
              <a:t>En</a:t>
            </a:r>
            <a:r>
              <a:rPr lang="fr-FR" sz="1200" baseline="0" dirty="0" smtClean="0">
                <a:solidFill>
                  <a:srgbClr val="D7B7EE"/>
                </a:solidFill>
                <a:latin typeface="Times New Roman"/>
                <a:cs typeface="Times New Roman"/>
              </a:rPr>
              <a:t> mauve, 2013</a:t>
            </a:r>
          </a:p>
          <a:p>
            <a:pPr algn="just"/>
            <a:endParaRPr lang="fr-FR" sz="1200" dirty="0" smtClean="0">
              <a:solidFill>
                <a:srgbClr val="D7B7EE"/>
              </a:solidFill>
              <a:latin typeface="Times New Roman"/>
              <a:cs typeface="Times New Roman"/>
            </a:endParaRPr>
          </a:p>
          <a:p>
            <a:pPr algn="just"/>
            <a:r>
              <a:rPr lang="fr-FR" sz="1200" b="1" dirty="0" smtClean="0">
                <a:solidFill>
                  <a:srgbClr val="D7B7EE"/>
                </a:solidFill>
                <a:latin typeface="Times New Roman"/>
                <a:cs typeface="Times New Roman"/>
              </a:rPr>
              <a:t>Mettre en œuvre le PEAC ne peut donc se faire qu’en équipe</a:t>
            </a:r>
            <a:r>
              <a:rPr lang="fr-FR" sz="1200" dirty="0" smtClean="0">
                <a:solidFill>
                  <a:srgbClr val="D7B7EE"/>
                </a:solidFill>
                <a:latin typeface="Times New Roman"/>
                <a:cs typeface="Times New Roman"/>
              </a:rPr>
              <a:t>, et pas de manière individuelle. </a:t>
            </a:r>
          </a:p>
          <a:p>
            <a:pPr algn="just"/>
            <a:endParaRPr lang="fr-FR" sz="1200" dirty="0" smtClean="0">
              <a:solidFill>
                <a:srgbClr val="D7B7EE"/>
              </a:solidFill>
              <a:latin typeface="Times New Roman"/>
              <a:cs typeface="Times New Roman"/>
            </a:endParaRPr>
          </a:p>
          <a:p>
            <a:pPr algn="just"/>
            <a:r>
              <a:rPr lang="fr-FR" sz="1200" b="1" dirty="0" smtClean="0">
                <a:solidFill>
                  <a:srgbClr val="D7B7EE"/>
                </a:solidFill>
                <a:latin typeface="Times New Roman"/>
                <a:cs typeface="Times New Roman"/>
              </a:rPr>
              <a:t>Si chacun fait ce qu’il veut dans le respect des attentes institutionnelles</a:t>
            </a:r>
            <a:r>
              <a:rPr lang="fr-FR" sz="1200" dirty="0" smtClean="0">
                <a:solidFill>
                  <a:srgbClr val="D7B7EE"/>
                </a:solidFill>
                <a:latin typeface="Times New Roman"/>
                <a:cs typeface="Times New Roman"/>
              </a:rPr>
              <a:t>, c’est déjà bien, mais </a:t>
            </a:r>
            <a:r>
              <a:rPr lang="fr-FR" sz="1200" b="1" dirty="0" smtClean="0">
                <a:solidFill>
                  <a:srgbClr val="D7B7EE"/>
                </a:solidFill>
                <a:latin typeface="Times New Roman"/>
                <a:cs typeface="Times New Roman"/>
              </a:rPr>
              <a:t>insuffisant pour satisfaire les </a:t>
            </a:r>
            <a:r>
              <a:rPr lang="fr-FR" sz="1200" b="1" baseline="0" dirty="0" smtClean="0">
                <a:solidFill>
                  <a:srgbClr val="D7B7EE"/>
                </a:solidFill>
                <a:latin typeface="Times New Roman"/>
                <a:cs typeface="Times New Roman"/>
              </a:rPr>
              <a:t>exigences de continuité, de progressivité et de suivi. </a:t>
            </a:r>
            <a:endParaRPr lang="fr-FR" sz="1200" b="1" dirty="0" smtClean="0">
              <a:solidFill>
                <a:srgbClr val="D7B7EE"/>
              </a:solidFill>
              <a:latin typeface="Times New Roman"/>
              <a:cs typeface="Times New Roman"/>
            </a:endParaRPr>
          </a:p>
          <a:p>
            <a:pPr algn="just"/>
            <a:endParaRPr lang="fr-FR" sz="1200" dirty="0" smtClean="0">
              <a:solidFill>
                <a:srgbClr val="D7B7EE"/>
              </a:solidFill>
              <a:latin typeface="Times New Roman"/>
              <a:cs typeface="Times New Roman"/>
            </a:endParaRPr>
          </a:p>
          <a:p>
            <a:pPr algn="just"/>
            <a:r>
              <a:rPr lang="fr-FR" sz="1200" dirty="0" smtClean="0">
                <a:solidFill>
                  <a:srgbClr val="D7B7EE"/>
                </a:solidFill>
                <a:latin typeface="Times New Roman"/>
                <a:cs typeface="Times New Roman"/>
              </a:rPr>
              <a:t>Pour s’engager dans une réflexion qui permette </a:t>
            </a:r>
            <a:r>
              <a:rPr lang="fr-FR" sz="1200" dirty="0" smtClean="0">
                <a:solidFill>
                  <a:srgbClr val="CC66FF"/>
                </a:solidFill>
                <a:latin typeface="Times New Roman"/>
                <a:cs typeface="Times New Roman"/>
              </a:rPr>
              <a:t>de formaliser </a:t>
            </a:r>
            <a:r>
              <a:rPr lang="fr-FR" sz="1200" dirty="0" smtClean="0">
                <a:solidFill>
                  <a:srgbClr val="D7B7EE"/>
                </a:solidFill>
                <a:latin typeface="Times New Roman"/>
                <a:cs typeface="Times New Roman"/>
              </a:rPr>
              <a:t>les actions artistiques et culturelles </a:t>
            </a:r>
            <a:r>
              <a:rPr lang="fr-FR" sz="1200" i="1" dirty="0" smtClean="0">
                <a:solidFill>
                  <a:srgbClr val="D7B7EE"/>
                </a:solidFill>
                <a:latin typeface="Times New Roman"/>
                <a:cs typeface="Times New Roman"/>
              </a:rPr>
              <a:t>(envisagées ou en cours), </a:t>
            </a:r>
            <a:r>
              <a:rPr lang="fr-FR" sz="1200" dirty="0" smtClean="0">
                <a:solidFill>
                  <a:srgbClr val="D7B7EE"/>
                </a:solidFill>
                <a:latin typeface="Times New Roman"/>
                <a:cs typeface="Times New Roman"/>
              </a:rPr>
              <a:t>inscrites dans le projet d’école et ou dans le projet de réseau,</a:t>
            </a:r>
            <a:r>
              <a:rPr lang="fr-FR" sz="1200" baseline="0" dirty="0" smtClean="0">
                <a:solidFill>
                  <a:srgbClr val="D7B7EE"/>
                </a:solidFill>
                <a:latin typeface="Times New Roman"/>
                <a:cs typeface="Times New Roman"/>
              </a:rPr>
              <a:t> il convient de penser et d’utiliser des outils efficaces, de compter sur les compétences de chacun…</a:t>
            </a:r>
          </a:p>
          <a:p>
            <a:pPr algn="just"/>
            <a:endParaRPr lang="fr-FR" sz="1200" b="1" baseline="0" dirty="0" smtClean="0">
              <a:solidFill>
                <a:srgbClr val="D7B7EE"/>
              </a:solidFill>
              <a:latin typeface="Times New Roman"/>
              <a:cs typeface="Times New Roman"/>
            </a:endParaRPr>
          </a:p>
          <a:p>
            <a:pPr algn="just"/>
            <a:r>
              <a:rPr lang="fr-FR" sz="1200" b="1" baseline="0" dirty="0" smtClean="0">
                <a:solidFill>
                  <a:srgbClr val="D7B7EE"/>
                </a:solidFill>
                <a:latin typeface="Times New Roman"/>
                <a:cs typeface="Times New Roman"/>
              </a:rPr>
              <a:t>La journée des arts à l’école</a:t>
            </a:r>
            <a:r>
              <a:rPr lang="fr-FR" sz="1200" baseline="0" dirty="0" smtClean="0">
                <a:solidFill>
                  <a:srgbClr val="D7B7EE"/>
                </a:solidFill>
                <a:latin typeface="Times New Roman"/>
                <a:cs typeface="Times New Roman"/>
              </a:rPr>
              <a:t> dont la promotion s’est accompagnée d’une circulaire dans les écoles a précisément pour vocation de valoriser les initiatives dans le cadre de l’EAC.</a:t>
            </a:r>
            <a:endParaRPr lang="fr-FR" sz="1200" dirty="0" smtClean="0"/>
          </a:p>
          <a:p>
            <a:pPr algn="just"/>
            <a:endParaRPr lang="fr-FR" dirty="0" smtClean="0"/>
          </a:p>
          <a:p>
            <a:pPr algn="just"/>
            <a:r>
              <a:rPr lang="fr-FR" dirty="0" smtClean="0"/>
              <a:t>Enfin formation pour l’aide à l’élaboration de projets partenariaux.</a:t>
            </a:r>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22</a:t>
            </a:fld>
            <a:endParaRPr lang="fr-FR"/>
          </a:p>
        </p:txBody>
      </p:sp>
    </p:spTree>
    <p:extLst>
      <p:ext uri="{BB962C8B-B14F-4D97-AF65-F5344CB8AC3E}">
        <p14:creationId xmlns:p14="http://schemas.microsoft.com/office/powerpoint/2010/main" val="107725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Cette circulaire ne supplante pas l’encart du B.O. n°32 du 28 août 2008 </a:t>
            </a:r>
            <a:r>
              <a:rPr lang="fr-FR" sz="1200" kern="1200" baseline="0" dirty="0" smtClean="0">
                <a:solidFill>
                  <a:schemeClr val="tx1"/>
                </a:solidFill>
                <a:effectLst/>
                <a:latin typeface="+mn-lt"/>
                <a:ea typeface="+mn-ea"/>
                <a:cs typeface="+mn-cs"/>
              </a:rPr>
              <a:t> sur </a:t>
            </a:r>
            <a:r>
              <a:rPr lang="fr-FR" sz="1200" b="1" kern="1200" baseline="0" dirty="0" smtClean="0">
                <a:solidFill>
                  <a:schemeClr val="tx1"/>
                </a:solidFill>
                <a:effectLst/>
                <a:latin typeface="+mn-lt"/>
                <a:ea typeface="+mn-ea"/>
                <a:cs typeface="+mn-cs"/>
              </a:rPr>
              <a:t>l’O</a:t>
            </a:r>
            <a:r>
              <a:rPr lang="fr-FR" sz="1200" b="1" kern="1200" dirty="0" smtClean="0">
                <a:solidFill>
                  <a:schemeClr val="tx1"/>
                </a:solidFill>
                <a:effectLst/>
                <a:latin typeface="+mn-lt"/>
                <a:ea typeface="+mn-ea"/>
                <a:cs typeface="+mn-cs"/>
              </a:rPr>
              <a:t>rganisation de l’enseignement de l’histoire des arts</a:t>
            </a:r>
            <a:r>
              <a:rPr lang="fr-FR" sz="1200" kern="1200" dirty="0" smtClean="0">
                <a:solidFill>
                  <a:schemeClr val="tx1"/>
                </a:solidFill>
                <a:effectLst/>
                <a:latin typeface="+mn-lt"/>
                <a:ea typeface="+mn-ea"/>
                <a:cs typeface="+mn-cs"/>
              </a:rPr>
              <a:t>, qui reste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d’actualité, mais aborde </a:t>
            </a:r>
            <a:r>
              <a:rPr lang="fr-FR" sz="1200" b="1" kern="1200" dirty="0" smtClean="0">
                <a:solidFill>
                  <a:schemeClr val="tx1"/>
                </a:solidFill>
                <a:effectLst/>
                <a:latin typeface="+mn-lt"/>
                <a:ea typeface="+mn-ea"/>
                <a:cs typeface="+mn-cs"/>
              </a:rPr>
              <a:t>les notions d’organisation, de démarche, de  partenariat et de suivi</a:t>
            </a:r>
            <a:r>
              <a:rPr lang="fr-FR" sz="1200" kern="1200" dirty="0" smtClean="0">
                <a:solidFill>
                  <a:schemeClr val="tx1"/>
                </a:solidFill>
                <a:effectLst/>
                <a:latin typeface="+mn-lt"/>
                <a:ea typeface="+mn-ea"/>
                <a:cs typeface="+mn-cs"/>
              </a:rPr>
              <a:t> qui n’étaient pas </a:t>
            </a:r>
            <a:r>
              <a:rPr lang="fr-FR" sz="1200" i="1" kern="1200" dirty="0" smtClean="0">
                <a:solidFill>
                  <a:schemeClr val="tx1"/>
                </a:solidFill>
                <a:effectLst/>
                <a:latin typeface="+mn-lt"/>
                <a:ea typeface="+mn-ea"/>
                <a:cs typeface="+mn-cs"/>
              </a:rPr>
              <a:t>(ou peu) </a:t>
            </a:r>
            <a:r>
              <a:rPr lang="fr-FR" sz="1200" kern="1200" dirty="0" smtClean="0">
                <a:solidFill>
                  <a:schemeClr val="tx1"/>
                </a:solidFill>
                <a:effectLst/>
                <a:latin typeface="+mn-lt"/>
                <a:ea typeface="+mn-ea"/>
                <a:cs typeface="+mn-cs"/>
              </a:rPr>
              <a:t>développées dans le programme de 2008.</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Parmi</a:t>
            </a:r>
            <a:r>
              <a:rPr lang="fr-FR" sz="1200" kern="1200" baseline="0" dirty="0" smtClean="0">
                <a:solidFill>
                  <a:schemeClr val="tx1"/>
                </a:solidFill>
                <a:effectLst/>
                <a:latin typeface="+mn-lt"/>
                <a:ea typeface="+mn-ea"/>
                <a:cs typeface="+mn-cs"/>
              </a:rPr>
              <a:t> les</a:t>
            </a:r>
            <a:r>
              <a:rPr lang="fr-FR" sz="1200" kern="1200" dirty="0" smtClean="0">
                <a:solidFill>
                  <a:schemeClr val="tx1"/>
                </a:solidFill>
                <a:effectLst/>
                <a:latin typeface="+mn-lt"/>
                <a:ea typeface="+mn-ea"/>
                <a:cs typeface="+mn-cs"/>
              </a:rPr>
              <a:t> permanences, il faut naturellement retenir l’importance des six grands domaines artistiques :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2</a:t>
            </a:fld>
            <a:endParaRPr lang="fr-FR"/>
          </a:p>
        </p:txBody>
      </p:sp>
    </p:spTree>
    <p:extLst>
      <p:ext uri="{BB962C8B-B14F-4D97-AF65-F5344CB8AC3E}">
        <p14:creationId xmlns:p14="http://schemas.microsoft.com/office/powerpoint/2010/main" val="300263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 constat global met en évidence que bien souvent les arts de l’espace et les arts du quotidien sont les parents pauvres des différentes investigations artistiques scolaires.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palier cette difficulté, il ne faut pas hésiter à élaborer</a:t>
            </a:r>
            <a:r>
              <a:rPr lang="fr-FR" sz="1200" kern="1200" baseline="0" dirty="0" smtClean="0">
                <a:solidFill>
                  <a:schemeClr val="tx1"/>
                </a:solidFill>
                <a:effectLst/>
                <a:latin typeface="+mn-lt"/>
                <a:ea typeface="+mn-ea"/>
                <a:cs typeface="+mn-cs"/>
              </a:rPr>
              <a:t> un projet partenarial tel qu’un ACMISA, Lire La Ville ou un PAC qui finance jusqu’à 15h d’intervention d’un professionnel des arts et de la culture. Il ne faut pas avoir peur de l’inconnu, il faut oser, accepter l’idée selon laquelle bien que polyvalent, on n’est pas expert dans tous les domaines d’enseignement et qu’il appartient à chacun, dans un acte d’auto-formation spontané, de s’enrichir grâce à ce nouveau projet qui est un défi à relever et pour lequel vous n’êtes pas seuls. Vous avez non seulement la possibilité de prendre mon attache afin d’obtenir une aide à l’élaboration de votre projet partenarial, mais vous bénéficiez de surcroît de l’expertise de l’intervenant, qu’il soit architecte, designer, costumier et j’en passe lors de la rédaction du projet et dans le cadre de la mise en œuvre du projet.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Si ce recours au conseiller pédagogique est conseillé cette année, il sera rendu obligatoire à partir de la rentrée prochaine, à la demande de Mme Maire que j’ai rencontrée ce matin pour optimiser vos chances de validation des dossiers. Car la commission culture dont je fais partie lui a indiqué que les dossiers qui passaient notre crible étaient systématiquement validés, ce qui n’est pas nécessairement le cas pour les dossiers dont nous n’avons pas connaissance, qui comportent parfois quelques maladresses et que nous découvrons malheureusement devant la DRAC et que nous avons beaucoup de mal à défendre.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Pour palier la difficulté d’investir les domaine des arts de l’espace, il ne pas non plus hésiter à se saisir d’actions culturelles telles que le Printemps de l’architecture qui permet entre autre l’intervention gratuite d’un architecte au sein des écoles d’une journée à une semaine d’intervention selon la nature et l’ampleur du projet envisagé.</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Il ne faut pas hésiter non plus à s’intéresser aux projets de construction, de rénovation ou de restructuration d’une école, pour aborder avec les élèves, les étapes d’un projet, les métiers afférents à l’architecture, les matériaux utilisés, les contraintes d’</a:t>
            </a:r>
            <a:r>
              <a:rPr lang="fr-FR" sz="1200" kern="1200" baseline="0" dirty="0" err="1" smtClean="0">
                <a:solidFill>
                  <a:schemeClr val="tx1"/>
                </a:solidFill>
                <a:effectLst/>
                <a:latin typeface="+mn-lt"/>
                <a:ea typeface="+mn-ea"/>
                <a:cs typeface="+mn-cs"/>
              </a:rPr>
              <a:t>accèssibilité</a:t>
            </a:r>
            <a:r>
              <a:rPr lang="fr-FR" sz="1200" kern="1200" baseline="0" dirty="0" smtClean="0">
                <a:solidFill>
                  <a:schemeClr val="tx1"/>
                </a:solidFill>
                <a:effectLst/>
                <a:latin typeface="+mn-lt"/>
                <a:ea typeface="+mn-ea"/>
                <a:cs typeface="+mn-cs"/>
              </a:rPr>
              <a:t>, les exigences   environnementales et écologiques… Je pense notamment à l’implantation du musée de l’ambulance alpine à </a:t>
            </a:r>
            <a:r>
              <a:rPr lang="fr-FR" sz="1200" kern="1200" baseline="0" dirty="0" err="1" smtClean="0">
                <a:solidFill>
                  <a:schemeClr val="tx1"/>
                </a:solidFill>
                <a:effectLst/>
                <a:latin typeface="+mn-lt"/>
                <a:ea typeface="+mn-ea"/>
                <a:cs typeface="+mn-cs"/>
              </a:rPr>
              <a:t>Mittlach</a:t>
            </a:r>
            <a:r>
              <a:rPr lang="fr-FR" sz="1200" kern="1200" baseline="0" dirty="0" smtClean="0">
                <a:solidFill>
                  <a:schemeClr val="tx1"/>
                </a:solidFill>
                <a:effectLst/>
                <a:latin typeface="+mn-lt"/>
                <a:ea typeface="+mn-ea"/>
                <a:cs typeface="+mn-cs"/>
              </a:rPr>
              <a:t> dans la cave de la mairie-école de </a:t>
            </a:r>
            <a:r>
              <a:rPr lang="fr-FR" sz="1200" kern="1200" baseline="0" dirty="0" err="1" smtClean="0">
                <a:solidFill>
                  <a:schemeClr val="tx1"/>
                </a:solidFill>
                <a:effectLst/>
                <a:latin typeface="+mn-lt"/>
                <a:ea typeface="+mn-ea"/>
                <a:cs typeface="+mn-cs"/>
              </a:rPr>
              <a:t>Mittlach</a:t>
            </a:r>
            <a:r>
              <a:rPr lang="fr-FR" sz="1200" kern="1200" baseline="0" dirty="0" smtClean="0">
                <a:solidFill>
                  <a:schemeClr val="tx1"/>
                </a:solidFill>
                <a:effectLst/>
                <a:latin typeface="+mn-lt"/>
                <a:ea typeface="+mn-ea"/>
                <a:cs typeface="+mn-cs"/>
              </a:rPr>
              <a:t> qui a été inauguré le 11 juillet dernier…</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Toute opportunité est bonne à saisir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Une des conséquences directes de la mise en œuvre du PEAC est que l’enseignant de CM2 ne se retrouvera pas ou plus face à la difficulté d’investir systématiquement les domaines artistiques qui n’ont pas encore été étudiés par ses collègues comme les arts de l’espace ou les arts du quotidien par exemple !!!</a:t>
            </a:r>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3</a:t>
            </a:fld>
            <a:endParaRPr lang="fr-FR"/>
          </a:p>
        </p:txBody>
      </p:sp>
    </p:spTree>
    <p:extLst>
      <p:ext uri="{BB962C8B-B14F-4D97-AF65-F5344CB8AC3E}">
        <p14:creationId xmlns:p14="http://schemas.microsoft.com/office/powerpoint/2010/main" val="427078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sz="1200" kern="1200" dirty="0" smtClean="0">
                <a:solidFill>
                  <a:schemeClr val="tx1"/>
                </a:solidFill>
                <a:effectLst/>
                <a:latin typeface="+mn-lt"/>
                <a:ea typeface="+mn-ea"/>
                <a:cs typeface="+mn-cs"/>
              </a:rPr>
              <a:t>Cette circulaire s’accompagne d’un guide pratique national pour la mise en œuvre du PÉAC </a:t>
            </a:r>
          </a:p>
          <a:p>
            <a:r>
              <a:rPr lang="fr-FR" dirty="0" smtClean="0"/>
              <a:t>http://</a:t>
            </a:r>
            <a:r>
              <a:rPr lang="fr-FR" dirty="0" err="1" smtClean="0"/>
              <a:t>cache.media.education.gouv.fr</a:t>
            </a:r>
            <a:r>
              <a:rPr lang="fr-FR" dirty="0" smtClean="0"/>
              <a:t>/file/12_Decembre/43/1/Guide-parcours-EAC_288431.pdf</a:t>
            </a:r>
          </a:p>
          <a:p>
            <a:endParaRPr lang="fr-FR" dirty="0" smtClean="0"/>
          </a:p>
          <a:p>
            <a:r>
              <a:rPr lang="fr-FR" b="1" dirty="0" smtClean="0"/>
              <a:t>Comment construire le PEAC : les principes</a:t>
            </a:r>
          </a:p>
          <a:p>
            <a:endParaRPr lang="fr-FR" dirty="0" smtClean="0"/>
          </a:p>
          <a:p>
            <a:r>
              <a:rPr lang="fr-FR" b="1" dirty="0" smtClean="0"/>
              <a:t>Mettre en œuvre</a:t>
            </a:r>
            <a:r>
              <a:rPr lang="fr-FR" b="1" baseline="0" dirty="0" smtClean="0"/>
              <a:t> le PEAC :</a:t>
            </a:r>
            <a:r>
              <a:rPr lang="fr-FR" baseline="0" dirty="0" smtClean="0"/>
              <a:t> démarche de projet et cohérence du parcours</a:t>
            </a:r>
          </a:p>
          <a:p>
            <a:endParaRPr lang="fr-FR" baseline="0" dirty="0" smtClean="0"/>
          </a:p>
          <a:p>
            <a:r>
              <a:rPr lang="fr-FR" b="1" baseline="0" dirty="0" smtClean="0"/>
              <a:t>Le suivi du PEAC</a:t>
            </a:r>
          </a:p>
          <a:p>
            <a:endParaRPr lang="fr-FR" b="1" baseline="0" dirty="0" smtClean="0"/>
          </a:p>
          <a:p>
            <a:r>
              <a:rPr lang="fr-FR" b="1" baseline="0" dirty="0" smtClean="0"/>
              <a:t>Compléments :</a:t>
            </a:r>
          </a:p>
          <a:p>
            <a:r>
              <a:rPr lang="fr-FR" b="1" baseline="0" dirty="0" smtClean="0">
                <a:sym typeface="Wingdings"/>
              </a:rPr>
              <a:t> </a:t>
            </a:r>
            <a:r>
              <a:rPr lang="fr-FR" b="1" baseline="0" dirty="0" smtClean="0"/>
              <a:t>FOCUS 3 : Des projets pour un parcours</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4</a:t>
            </a:fld>
            <a:endParaRPr lang="fr-FR"/>
          </a:p>
        </p:txBody>
      </p:sp>
    </p:spTree>
    <p:extLst>
      <p:ext uri="{BB962C8B-B14F-4D97-AF65-F5344CB8AC3E}">
        <p14:creationId xmlns:p14="http://schemas.microsoft.com/office/powerpoint/2010/main" val="353092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Que</a:t>
            </a:r>
            <a:r>
              <a:rPr lang="fr-FR" sz="1200" kern="1200" baseline="0" dirty="0" smtClean="0">
                <a:solidFill>
                  <a:schemeClr val="tx1"/>
                </a:solidFill>
                <a:effectLst/>
                <a:latin typeface="+mn-lt"/>
                <a:ea typeface="+mn-ea"/>
                <a:cs typeface="+mn-cs"/>
              </a:rPr>
              <a:t> dit la circulaire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construction du PÉAC résulte d’une concertation, (…)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afin de construire une offre éducative cohérente, (progressive et continue) (…) qui aille au-delà de la simple juxtaposition d’actions, dans </a:t>
            </a:r>
            <a:r>
              <a:rPr lang="fr-FR" sz="1200" b="1" kern="1200" dirty="0" smtClean="0">
                <a:solidFill>
                  <a:schemeClr val="tx1"/>
                </a:solidFill>
                <a:effectLst/>
                <a:latin typeface="+mn-lt"/>
                <a:ea typeface="+mn-ea"/>
                <a:cs typeface="+mn-cs"/>
              </a:rPr>
              <a:t>tous les domaines des arts </a:t>
            </a:r>
            <a:r>
              <a:rPr lang="fr-FR" sz="1200" kern="1200" dirty="0" smtClean="0">
                <a:solidFill>
                  <a:schemeClr val="tx1"/>
                </a:solidFill>
                <a:effectLst/>
                <a:latin typeface="+mn-lt"/>
                <a:ea typeface="+mn-ea"/>
                <a:cs typeface="+mn-cs"/>
              </a:rPr>
              <a:t>et </a:t>
            </a:r>
            <a:r>
              <a:rPr lang="fr-FR" sz="1200" b="1" kern="1200" dirty="0" smtClean="0">
                <a:solidFill>
                  <a:schemeClr val="tx1"/>
                </a:solidFill>
                <a:effectLst/>
                <a:latin typeface="+mn-lt"/>
                <a:ea typeface="+mn-ea"/>
                <a:cs typeface="+mn-cs"/>
              </a:rPr>
              <a:t>de la culture.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volet du culturel du projet d’école et</a:t>
            </a:r>
            <a:r>
              <a:rPr lang="fr-FR" sz="1200" kern="1200" baseline="0" dirty="0" smtClean="0">
                <a:solidFill>
                  <a:schemeClr val="tx1"/>
                </a:solidFill>
                <a:effectLst/>
                <a:latin typeface="+mn-lt"/>
                <a:ea typeface="+mn-ea"/>
                <a:cs typeface="+mn-cs"/>
              </a:rPr>
              <a:t> du projet de réseau </a:t>
            </a:r>
            <a:r>
              <a:rPr lang="fr-FR" sz="1200" kern="1200" dirty="0" smtClean="0">
                <a:solidFill>
                  <a:schemeClr val="tx1"/>
                </a:solidFill>
                <a:effectLst/>
                <a:latin typeface="+mn-lt"/>
                <a:ea typeface="+mn-ea"/>
                <a:cs typeface="+mn-cs"/>
              </a:rPr>
              <a:t>est le garant de la cohérence du PÉAC de chaque élève. </a:t>
            </a:r>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6</a:t>
            </a:fld>
            <a:endParaRPr lang="fr-FR"/>
          </a:p>
        </p:txBody>
      </p:sp>
    </p:spTree>
    <p:extLst>
      <p:ext uri="{BB962C8B-B14F-4D97-AF65-F5344CB8AC3E}">
        <p14:creationId xmlns:p14="http://schemas.microsoft.com/office/powerpoint/2010/main" val="191599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Quels</a:t>
            </a:r>
            <a:r>
              <a:rPr lang="fr-FR" sz="1200" kern="1200" baseline="0" dirty="0" smtClean="0">
                <a:solidFill>
                  <a:schemeClr val="tx1"/>
                </a:solidFill>
                <a:effectLst/>
                <a:latin typeface="+mn-lt"/>
                <a:ea typeface="+mn-ea"/>
                <a:cs typeface="+mn-cs"/>
              </a:rPr>
              <a:t> en sont les points saillants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1. La circulaire réhabilite la </a:t>
            </a:r>
            <a:r>
              <a:rPr lang="fr-FR" sz="1200" b="1" kern="1200" dirty="0" smtClean="0">
                <a:solidFill>
                  <a:schemeClr val="tx1"/>
                </a:solidFill>
                <a:effectLst/>
                <a:latin typeface="+mn-lt"/>
                <a:ea typeface="+mn-ea"/>
                <a:cs typeface="+mn-cs"/>
              </a:rPr>
              <a:t>pédagogie de projet</a:t>
            </a:r>
            <a:r>
              <a:rPr lang="fr-FR" sz="1200" kern="1200" dirty="0" smtClean="0">
                <a:solidFill>
                  <a:schemeClr val="tx1"/>
                </a:solidFill>
                <a:effectLst/>
                <a:latin typeface="+mn-lt"/>
                <a:ea typeface="+mn-ea"/>
                <a:cs typeface="+mn-cs"/>
              </a:rPr>
              <a:t> à propos laquelle que les programmes de 2008 ne se sont pas distingués.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 Une telle démarche doit permettre au mieux de conjuguer les </a:t>
            </a:r>
            <a:r>
              <a:rPr lang="fr-FR" sz="1200" b="1" kern="1200" dirty="0" smtClean="0">
                <a:solidFill>
                  <a:schemeClr val="tx1"/>
                </a:solidFill>
                <a:effectLst/>
                <a:latin typeface="+mn-lt"/>
                <a:ea typeface="+mn-ea"/>
                <a:cs typeface="+mn-cs"/>
              </a:rPr>
              <a:t>3 piliers de l’éducation artistique et culturelle</a:t>
            </a:r>
            <a:r>
              <a:rPr lang="fr-FR" sz="1200" kern="1200" dirty="0" smtClean="0">
                <a:solidFill>
                  <a:schemeClr val="tx1"/>
                </a:solidFill>
                <a:effectLst/>
                <a:latin typeface="+mn-lt"/>
                <a:ea typeface="+mn-ea"/>
                <a:cs typeface="+mn-cs"/>
              </a:rPr>
              <a:t> que sont les </a:t>
            </a:r>
            <a:r>
              <a:rPr lang="fr-FR" sz="1200" b="1" kern="1200" dirty="0" smtClean="0">
                <a:solidFill>
                  <a:schemeClr val="tx1"/>
                </a:solidFill>
                <a:effectLst/>
                <a:latin typeface="+mn-lt"/>
                <a:ea typeface="+mn-ea"/>
                <a:cs typeface="+mn-cs"/>
              </a:rPr>
              <a:t>connaissances, pratiques et rencontres</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(avec des œuvres, des lieux, des professionnels des arts et e la Culture)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sym typeface="Wingdings"/>
              </a:rPr>
              <a:t></a:t>
            </a:r>
            <a:r>
              <a:rPr lang="fr-FR" sz="1200" kern="1200" dirty="0" smtClean="0">
                <a:solidFill>
                  <a:schemeClr val="tx1"/>
                </a:solidFill>
                <a:effectLst/>
                <a:latin typeface="+mn-lt"/>
                <a:ea typeface="+mn-ea"/>
                <a:cs typeface="+mn-cs"/>
              </a:rPr>
              <a:t> Il est précisé que tous les projets à dimension artistique et culturelle sont inscrits dans le projet d’école.</a:t>
            </a:r>
          </a:p>
          <a:p>
            <a:r>
              <a:rPr lang="fr-FR" sz="1200" kern="1200" dirty="0" smtClean="0">
                <a:solidFill>
                  <a:schemeClr val="tx1"/>
                </a:solidFill>
                <a:effectLst/>
                <a:latin typeface="+mn-lt"/>
                <a:ea typeface="+mn-ea"/>
                <a:cs typeface="+mn-cs"/>
              </a:rPr>
              <a:t> </a:t>
            </a:r>
          </a:p>
          <a:p>
            <a:pPr marL="171450" indent="-171450">
              <a:buFont typeface="Wingdings" charset="0"/>
              <a:buChar char="à"/>
            </a:pPr>
            <a:r>
              <a:rPr lang="fr-FR" sz="1200" kern="1200" dirty="0" smtClean="0">
                <a:solidFill>
                  <a:schemeClr val="tx1"/>
                </a:solidFill>
                <a:effectLst/>
                <a:latin typeface="+mn-lt"/>
                <a:ea typeface="+mn-ea"/>
                <a:cs typeface="+mn-cs"/>
              </a:rPr>
              <a:t>La notion de partenariat en lien avec le 3</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pilier est très forte dans la circulaire. </a:t>
            </a:r>
          </a:p>
          <a:p>
            <a:pPr marL="0" indent="0">
              <a:buFont typeface="Wingdings" charset="0"/>
              <a:buNone/>
            </a:pPr>
            <a:r>
              <a:rPr lang="fr-FR" sz="1200" kern="1200" dirty="0" smtClean="0">
                <a:solidFill>
                  <a:schemeClr val="tx1"/>
                </a:solidFill>
                <a:effectLst/>
                <a:latin typeface="+mn-lt"/>
                <a:ea typeface="+mn-ea"/>
                <a:cs typeface="+mn-cs"/>
              </a:rPr>
              <a:t>Il est rappelé, dans le but</a:t>
            </a:r>
            <a:r>
              <a:rPr lang="fr-FR" sz="1200" kern="1200" baseline="0" dirty="0" smtClean="0">
                <a:solidFill>
                  <a:schemeClr val="tx1"/>
                </a:solidFill>
                <a:effectLst/>
                <a:latin typeface="+mn-lt"/>
                <a:ea typeface="+mn-ea"/>
                <a:cs typeface="+mn-cs"/>
              </a:rPr>
              <a:t> de </a:t>
            </a:r>
            <a:r>
              <a:rPr lang="fr-FR" sz="1200" kern="1200" dirty="0" smtClean="0">
                <a:solidFill>
                  <a:schemeClr val="tx1"/>
                </a:solidFill>
                <a:effectLst/>
                <a:latin typeface="+mn-lt"/>
                <a:ea typeface="+mn-ea"/>
                <a:cs typeface="+mn-cs"/>
              </a:rPr>
              <a:t>faciliter la démarche de projet et le </a:t>
            </a:r>
            <a:r>
              <a:rPr lang="fr-FR" sz="1200" b="1" kern="1200" dirty="0" smtClean="0">
                <a:solidFill>
                  <a:schemeClr val="tx1"/>
                </a:solidFill>
                <a:effectLst/>
                <a:latin typeface="+mn-lt"/>
                <a:ea typeface="+mn-ea"/>
                <a:cs typeface="+mn-cs"/>
              </a:rPr>
              <a:t>partenariat (3)</a:t>
            </a:r>
            <a:r>
              <a:rPr lang="fr-FR" sz="1200" kern="1200" dirty="0" smtClean="0">
                <a:solidFill>
                  <a:schemeClr val="tx1"/>
                </a:solidFill>
                <a:effectLst/>
                <a:latin typeface="+mn-lt"/>
                <a:ea typeface="+mn-ea"/>
                <a:cs typeface="+mn-cs"/>
              </a:rPr>
              <a:t>, que vous </a:t>
            </a:r>
            <a:r>
              <a:rPr lang="fr-FR" sz="1200" b="1" kern="1200" dirty="0" smtClean="0">
                <a:solidFill>
                  <a:schemeClr val="tx1"/>
                </a:solidFill>
                <a:effectLst/>
                <a:latin typeface="+mn-lt"/>
                <a:ea typeface="+mn-ea"/>
                <a:cs typeface="+mn-cs"/>
              </a:rPr>
              <a:t>avez la possibilité de proposer différentes formes de regroupements horaires,</a:t>
            </a:r>
            <a:r>
              <a:rPr lang="fr-FR" sz="1200" kern="1200" dirty="0" smtClean="0">
                <a:solidFill>
                  <a:schemeClr val="tx1"/>
                </a:solidFill>
                <a:effectLst/>
                <a:latin typeface="+mn-lt"/>
                <a:ea typeface="+mn-ea"/>
                <a:cs typeface="+mn-cs"/>
              </a:rPr>
              <a:t> dans le respect, évidemment des volumes horaires des disciplines concernées et des programmes. </a:t>
            </a:r>
          </a:p>
          <a:p>
            <a:pPr marL="0" indent="0">
              <a:buFont typeface="Wingdings" charset="0"/>
              <a:buNone/>
            </a:pPr>
            <a:r>
              <a:rPr lang="fr-FR" sz="1200" kern="1200" dirty="0" smtClean="0">
                <a:solidFill>
                  <a:schemeClr val="tx1"/>
                </a:solidFill>
                <a:effectLst/>
                <a:latin typeface="+mn-lt"/>
                <a:ea typeface="+mn-ea"/>
                <a:cs typeface="+mn-cs"/>
              </a:rPr>
              <a:t>Autrement dit, il est possible de masser les enseignements sur une période, si tels projet le nécessite.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En terme de programmation, il est souhaitable qu’au moins </a:t>
            </a:r>
            <a:r>
              <a:rPr lang="fr-FR" sz="1200" b="1" kern="1200" dirty="0" smtClean="0">
                <a:solidFill>
                  <a:schemeClr val="tx1"/>
                </a:solidFill>
                <a:effectLst/>
                <a:latin typeface="+mn-lt"/>
                <a:ea typeface="+mn-ea"/>
                <a:cs typeface="+mn-cs"/>
              </a:rPr>
              <a:t>une fois par cycle, un projet partenarial s’appuyant sur l’un des 6 grands domaines artistiques </a:t>
            </a:r>
            <a:r>
              <a:rPr lang="fr-FR" sz="1200" kern="1200" dirty="0" smtClean="0">
                <a:solidFill>
                  <a:schemeClr val="tx1"/>
                </a:solidFill>
                <a:effectLst/>
                <a:latin typeface="+mn-lt"/>
                <a:ea typeface="+mn-ea"/>
                <a:cs typeface="+mn-cs"/>
              </a:rPr>
              <a:t>soit vécu par les élèves.</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4.</a:t>
            </a:r>
            <a:r>
              <a:rPr lang="fr-FR" sz="1200" kern="1200" dirty="0" smtClean="0">
                <a:solidFill>
                  <a:schemeClr val="tx1"/>
                </a:solidFill>
                <a:effectLst/>
                <a:latin typeface="+mn-lt"/>
                <a:ea typeface="+mn-ea"/>
                <a:cs typeface="+mn-cs"/>
              </a:rPr>
              <a:t>  Chaque élève doit pouvoir </a:t>
            </a:r>
            <a:r>
              <a:rPr lang="fr-FR" sz="1200" b="1" kern="1200" dirty="0" smtClean="0">
                <a:solidFill>
                  <a:schemeClr val="tx1"/>
                </a:solidFill>
                <a:effectLst/>
                <a:latin typeface="+mn-lt"/>
                <a:ea typeface="+mn-ea"/>
                <a:cs typeface="+mn-cs"/>
              </a:rPr>
              <a:t>conserver la mémoire de son parcours</a:t>
            </a:r>
            <a:r>
              <a:rPr lang="fr-FR" sz="1200" kern="1200" dirty="0" smtClean="0">
                <a:solidFill>
                  <a:schemeClr val="tx1"/>
                </a:solidFill>
                <a:effectLst/>
                <a:latin typeface="+mn-lt"/>
                <a:ea typeface="+mn-ea"/>
                <a:cs typeface="+mn-cs"/>
              </a:rPr>
              <a:t> pour qu’il se l’approprie pleinement. Les actions auxquelles l’élève a participé pourront être recensées dans un document individuel sous forme papier ou sous forme électronique.</a:t>
            </a:r>
          </a:p>
          <a:p>
            <a:r>
              <a:rPr lang="fr-FR" sz="1200" kern="1200" dirty="0" smtClean="0">
                <a:solidFill>
                  <a:schemeClr val="tx1"/>
                </a:solidFill>
                <a:effectLst/>
                <a:latin typeface="+mn-lt"/>
                <a:ea typeface="+mn-ea"/>
                <a:cs typeface="+mn-cs"/>
              </a:rPr>
              <a:t> </a:t>
            </a:r>
          </a:p>
          <a:p>
            <a:pPr marL="171450" indent="-171450">
              <a:buFont typeface="Wingdings" charset="0"/>
              <a:buChar char="à"/>
            </a:pPr>
            <a:r>
              <a:rPr lang="fr-FR" sz="1200" kern="1200" dirty="0" smtClean="0">
                <a:solidFill>
                  <a:schemeClr val="tx1"/>
                </a:solidFill>
                <a:effectLst/>
                <a:latin typeface="+mn-lt"/>
                <a:ea typeface="+mn-ea"/>
                <a:cs typeface="+mn-cs"/>
              </a:rPr>
              <a:t>Une application proposée à titre expérimental dans le second degré en 2013 a permis d’ouvrir des portfolios en ligne pour enregistrer les étapes du PÉAC de chaque élève. Plusieurs collèges de notre département ont été « pilotes ». Un bilan de cette modalité de suivi sera fait et devrait permettre une utilisation à l’ensemble des établissements (premier et second degré)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5.</a:t>
            </a:r>
            <a:r>
              <a:rPr lang="fr-FR" sz="1200" kern="1200" dirty="0" smtClean="0">
                <a:solidFill>
                  <a:schemeClr val="tx1"/>
                </a:solidFill>
                <a:effectLst/>
                <a:latin typeface="+mn-lt"/>
                <a:ea typeface="+mn-ea"/>
                <a:cs typeface="+mn-cs"/>
              </a:rPr>
              <a:t> Enfin, la notion qui émaille tous les textes institutionnels relatifs à l’éducation artistique et culturelle depuis 2008 et laquelle je suis particulièrement sensible est la notion de </a:t>
            </a:r>
            <a:r>
              <a:rPr lang="fr-FR" sz="1200" b="1" kern="1200" dirty="0" smtClean="0">
                <a:solidFill>
                  <a:schemeClr val="tx1"/>
                </a:solidFill>
                <a:effectLst/>
                <a:latin typeface="+mn-lt"/>
                <a:ea typeface="+mn-ea"/>
                <a:cs typeface="+mn-cs"/>
              </a:rPr>
              <a:t>PLAISIR</a:t>
            </a:r>
            <a:r>
              <a:rPr lang="fr-FR" sz="1200" kern="1200" dirty="0" smtClean="0">
                <a:solidFill>
                  <a:schemeClr val="tx1"/>
                </a:solidFill>
                <a:effectLst/>
                <a:latin typeface="+mn-lt"/>
                <a:ea typeface="+mn-ea"/>
                <a:cs typeface="+mn-cs"/>
              </a:rPr>
              <a:t> ; le champ lexical de ce terme est d’ailleurs très développé. </a:t>
            </a:r>
          </a:p>
          <a:p>
            <a:endParaRPr lang="fr-FR" sz="1200" kern="1200" dirty="0" smtClean="0">
              <a:solidFill>
                <a:schemeClr val="tx1"/>
              </a:solidFill>
              <a:effectLst/>
              <a:latin typeface="+mn-lt"/>
              <a:ea typeface="+mn-ea"/>
              <a:cs typeface="+mn-cs"/>
            </a:endParaRPr>
          </a:p>
          <a:p>
            <a:pPr marL="0" indent="0">
              <a:buFont typeface="Wingdings" charset="0"/>
              <a:buNone/>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7</a:t>
            </a:fld>
            <a:endParaRPr lang="fr-FR"/>
          </a:p>
        </p:txBody>
      </p:sp>
    </p:spTree>
    <p:extLst>
      <p:ext uri="{BB962C8B-B14F-4D97-AF65-F5344CB8AC3E}">
        <p14:creationId xmlns:p14="http://schemas.microsoft.com/office/powerpoint/2010/main" val="229813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mission</a:t>
            </a:r>
            <a:r>
              <a:rPr lang="fr-FR" baseline="0" dirty="0" smtClean="0"/>
              <a:t> culture s’est attelée l’an dernier à l’élaboration d’un outil « générique » que nous mettons à la disposition des directeurs pour appropriation et mise en œuvre du PEAC au sein de leur école. </a:t>
            </a:r>
          </a:p>
          <a:p>
            <a:r>
              <a:rPr lang="fr-FR" baseline="0" dirty="0" smtClean="0"/>
              <a:t>Il ne s’agit que d’un exemple à l’appui duquel les équipes enseignantes peuvent adosser leur réflexion. Les documents conçus sont des outils et doivent rester de outils. Autrement dit si la proposition ne vous satisfait pas, vous êtes libre de créer vos propres documents de programmation et de suivi des enseignements artistiques et culturels.</a:t>
            </a:r>
          </a:p>
          <a:p>
            <a:endParaRPr lang="fr-FR" baseline="0" dirty="0" smtClean="0"/>
          </a:p>
          <a:p>
            <a:r>
              <a:rPr lang="fr-FR" baseline="0" dirty="0" smtClean="0"/>
              <a:t>Les difficultés liées à cette réflexion au profit de la mise en œuvre du PEAC sont multiples et nous nous y sommes intentionnellement heurtés pour vous faire une proposition satisfaisante.</a:t>
            </a:r>
          </a:p>
          <a:p>
            <a:endParaRPr lang="fr-FR" baseline="0" dirty="0" smtClean="0"/>
          </a:p>
          <a:p>
            <a:r>
              <a:rPr lang="fr-FR" baseline="0" dirty="0" smtClean="0"/>
              <a:t>Il est en effet plus aisé de concevoir une programmation dans les disciplines dites fondamentales pour lesquels les contenus d’enseignement sont prescrits. Vous avez donc la liberté de choisir les contenus d’enseignement dans les limites imposées par la circulaire (à savoir la couverture des six domaines artistiques, d’époques et de cultures variées…). </a:t>
            </a:r>
          </a:p>
          <a:p>
            <a:endParaRPr lang="fr-FR" baseline="0" dirty="0" smtClean="0"/>
          </a:p>
          <a:p>
            <a:r>
              <a:rPr lang="fr-FR" baseline="0" dirty="0" smtClean="0"/>
              <a:t>Il nous a par conséquent paru </a:t>
            </a:r>
            <a:r>
              <a:rPr lang="fr-FR" b="1" baseline="0" dirty="0" smtClean="0"/>
              <a:t>inconcevable d’établir une programmation figée de la maternelle au CM2 </a:t>
            </a:r>
            <a:r>
              <a:rPr lang="fr-FR" i="1" baseline="0" dirty="0" smtClean="0"/>
              <a:t>(pour l’instant car il s’agira dès la rentrée prochaine d’intégrer la 6</a:t>
            </a:r>
            <a:r>
              <a:rPr lang="fr-FR" i="1" baseline="30000" dirty="0" smtClean="0"/>
              <a:t>ème</a:t>
            </a:r>
            <a:r>
              <a:rPr lang="fr-FR" i="1" baseline="0" dirty="0" smtClean="0"/>
              <a:t> à ce cycle, ce qui augmentera d’autant la difficulté de mise de œuvre), </a:t>
            </a:r>
            <a:r>
              <a:rPr lang="fr-FR" i="0" baseline="0" dirty="0" smtClean="0"/>
              <a:t>inconcevable donc d’envisager une programmation figée et reconductible chaque année ad vitam aeternam, ce qui priverait tout enseignant de sa liberté de choisir l’offre culturelle actuelle et locale. </a:t>
            </a:r>
          </a:p>
          <a:p>
            <a:endParaRPr lang="fr-FR" i="0" baseline="0" dirty="0" smtClean="0"/>
          </a:p>
          <a:p>
            <a:r>
              <a:rPr lang="fr-FR" i="0" baseline="0" dirty="0" smtClean="0"/>
              <a:t>Les outils que nous vous proposons sont donc annuels. </a:t>
            </a:r>
          </a:p>
          <a:p>
            <a:endParaRPr lang="fr-FR" i="0" baseline="0" dirty="0" smtClean="0"/>
          </a:p>
          <a:p>
            <a:r>
              <a:rPr lang="fr-FR" i="0" baseline="0" dirty="0" smtClean="0"/>
              <a:t>  </a:t>
            </a:r>
            <a:endParaRPr lang="fr-FR" i="1"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8</a:t>
            </a:fld>
            <a:endParaRPr lang="fr-FR"/>
          </a:p>
        </p:txBody>
      </p:sp>
    </p:spTree>
    <p:extLst>
      <p:ext uri="{BB962C8B-B14F-4D97-AF65-F5344CB8AC3E}">
        <p14:creationId xmlns:p14="http://schemas.microsoft.com/office/powerpoint/2010/main" val="221080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i="1" kern="1200" dirty="0" smtClean="0">
                <a:solidFill>
                  <a:schemeClr val="tx1"/>
                </a:solidFill>
                <a:effectLst/>
                <a:latin typeface="+mn-lt"/>
                <a:ea typeface="+mn-ea"/>
                <a:cs typeface="+mn-cs"/>
              </a:rPr>
              <a:t>1. Analyser les pratiques</a:t>
            </a:r>
            <a:r>
              <a:rPr lang="fr-FR" sz="1200" i="1" kern="1200" dirty="0" smtClean="0">
                <a:solidFill>
                  <a:schemeClr val="tx1"/>
                </a:solidFill>
                <a:effectLst/>
                <a:latin typeface="+mn-lt"/>
                <a:ea typeface="+mn-ea"/>
                <a:cs typeface="+mn-cs"/>
              </a:rPr>
              <a:t> en Education Artistique et Culturelle au sein d’une école : </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Tout d’abord pour initier la réflexion, prendre appui sur les pratiques déjà</a:t>
            </a:r>
            <a:r>
              <a:rPr lang="fr-FR" sz="1200" b="1" kern="1200" baseline="0" dirty="0" smtClean="0">
                <a:solidFill>
                  <a:schemeClr val="tx1"/>
                </a:solidFill>
                <a:effectLst/>
                <a:latin typeface="+mn-lt"/>
                <a:ea typeface="+mn-ea"/>
                <a:cs typeface="+mn-cs"/>
              </a:rPr>
              <a:t> mises en œuvre par les enseignants.</a:t>
            </a:r>
          </a:p>
          <a:p>
            <a:r>
              <a:rPr lang="fr-FR" sz="1200" b="1" kern="1200" dirty="0" smtClean="0">
                <a:solidFill>
                  <a:schemeClr val="tx1"/>
                </a:solidFill>
                <a:effectLst/>
                <a:latin typeface="+mn-lt"/>
                <a:ea typeface="+mn-ea"/>
                <a:cs typeface="+mn-cs"/>
              </a:rPr>
              <a:t>S’appuyer sur ce que Philippe </a:t>
            </a:r>
            <a:r>
              <a:rPr lang="fr-FR" sz="1200" b="1" kern="1200" dirty="0" err="1" smtClean="0">
                <a:solidFill>
                  <a:schemeClr val="tx1"/>
                </a:solidFill>
                <a:effectLst/>
                <a:latin typeface="+mn-lt"/>
                <a:ea typeface="+mn-ea"/>
                <a:cs typeface="+mn-cs"/>
              </a:rPr>
              <a:t>Meirieu</a:t>
            </a:r>
            <a:r>
              <a:rPr lang="fr-FR" sz="1200" b="1" kern="1200" dirty="0" smtClean="0">
                <a:solidFill>
                  <a:schemeClr val="tx1"/>
                </a:solidFill>
                <a:effectLst/>
                <a:latin typeface="+mn-lt"/>
                <a:ea typeface="+mn-ea"/>
                <a:cs typeface="+mn-cs"/>
              </a:rPr>
              <a:t> appelle le « déjà là » pour construire intelligemment et collectivement le PEAC</a:t>
            </a:r>
            <a:r>
              <a:rPr lang="fr-FR" sz="1200" b="1" kern="1200" baseline="0" dirty="0" smtClean="0">
                <a:solidFill>
                  <a:schemeClr val="tx1"/>
                </a:solidFill>
                <a:effectLst/>
                <a:latin typeface="+mn-lt"/>
                <a:ea typeface="+mn-ea"/>
                <a:cs typeface="+mn-cs"/>
              </a:rPr>
              <a:t>.</a:t>
            </a:r>
          </a:p>
          <a:p>
            <a:endParaRPr lang="fr-FR" sz="1200" b="1" kern="1200" baseline="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Renseigner :</a:t>
            </a:r>
          </a:p>
          <a:p>
            <a:pPr marL="171450" indent="-171450">
              <a:buFontTx/>
              <a:buChar char="-"/>
            </a:pPr>
            <a:r>
              <a:rPr lang="fr-FR" sz="1200" b="1" kern="1200" dirty="0" smtClean="0">
                <a:solidFill>
                  <a:schemeClr val="tx1"/>
                </a:solidFill>
                <a:effectLst/>
                <a:latin typeface="+mn-lt"/>
                <a:ea typeface="+mn-ea"/>
                <a:cs typeface="+mn-cs"/>
              </a:rPr>
              <a:t>Un outil diagnostique</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pour l’école</a:t>
            </a:r>
            <a:r>
              <a:rPr lang="fr-FR" sz="1200" kern="1200" dirty="0" smtClean="0">
                <a:solidFill>
                  <a:schemeClr val="tx1"/>
                </a:solidFill>
                <a:effectLst/>
                <a:latin typeface="+mn-lt"/>
                <a:ea typeface="+mn-ea"/>
                <a:cs typeface="+mn-cs"/>
              </a:rPr>
              <a:t> afin de </a:t>
            </a:r>
            <a:r>
              <a:rPr lang="fr-FR" sz="1200" b="1" kern="1200" dirty="0" smtClean="0">
                <a:solidFill>
                  <a:schemeClr val="tx1"/>
                </a:solidFill>
                <a:effectLst/>
                <a:latin typeface="+mn-lt"/>
                <a:ea typeface="+mn-ea"/>
                <a:cs typeface="+mn-cs"/>
              </a:rPr>
              <a:t>faire un état des lieux</a:t>
            </a:r>
            <a:r>
              <a:rPr lang="fr-FR" sz="1200" kern="1200" dirty="0" smtClean="0">
                <a:solidFill>
                  <a:schemeClr val="tx1"/>
                </a:solidFill>
                <a:effectLst/>
                <a:latin typeface="+mn-lt"/>
                <a:ea typeface="+mn-ea"/>
                <a:cs typeface="+mn-cs"/>
              </a:rPr>
              <a:t> des actions d’éducation artistique et culturelle par classe.</a:t>
            </a:r>
          </a:p>
          <a:p>
            <a:pPr marL="628650" lvl="1" indent="-171450">
              <a:buFont typeface="Arial"/>
              <a:buChar char="•"/>
            </a:pPr>
            <a:r>
              <a:rPr lang="fr-FR" sz="1200" kern="1200" dirty="0" smtClean="0">
                <a:solidFill>
                  <a:schemeClr val="tx1"/>
                </a:solidFill>
                <a:effectLst/>
                <a:latin typeface="+mn-lt"/>
                <a:ea typeface="+mn-ea"/>
                <a:cs typeface="+mn-cs"/>
              </a:rPr>
              <a:t>Interroger les habitudes et les usages,  la pertinence des actions</a:t>
            </a:r>
          </a:p>
          <a:p>
            <a:pPr marL="628650" lvl="1" indent="-171450">
              <a:buFont typeface="Arial"/>
              <a:buChar char="•"/>
            </a:pPr>
            <a:endParaRPr lang="fr-FR" sz="1200" kern="1200" dirty="0" smtClean="0">
              <a:solidFill>
                <a:schemeClr val="tx1"/>
              </a:solidFill>
              <a:effectLst/>
              <a:latin typeface="+mn-lt"/>
              <a:ea typeface="+mn-ea"/>
              <a:cs typeface="+mn-cs"/>
            </a:endParaRPr>
          </a:p>
          <a:p>
            <a:pPr marL="628650" lvl="1" indent="-171450">
              <a:buFont typeface="Arial"/>
              <a:buChar char="•"/>
            </a:pPr>
            <a:r>
              <a:rPr lang="fr-FR" sz="1200" kern="1200" dirty="0" smtClean="0">
                <a:solidFill>
                  <a:schemeClr val="tx1"/>
                </a:solidFill>
                <a:effectLst/>
                <a:latin typeface="+mn-lt"/>
                <a:ea typeface="+mn-ea"/>
                <a:cs typeface="+mn-cs"/>
              </a:rPr>
              <a:t>Faire émerger les manques </a:t>
            </a:r>
            <a:r>
              <a:rPr lang="fr-FR" sz="1200" i="1" kern="1200" dirty="0" smtClean="0">
                <a:solidFill>
                  <a:schemeClr val="tx1"/>
                </a:solidFill>
                <a:effectLst/>
                <a:latin typeface="+mn-lt"/>
                <a:ea typeface="+mn-ea"/>
                <a:cs typeface="+mn-cs"/>
              </a:rPr>
              <a:t>(domaines artistiques non investis, absence de projet partenarial, de « cahier personnel d’histoire des arts » ou d’articulation entres les connaissances, les pratiques et les rencontres…)</a:t>
            </a:r>
          </a:p>
          <a:p>
            <a:pPr marL="628650" lvl="1" indent="-171450">
              <a:buFont typeface="Arial"/>
              <a:buChar char="•"/>
            </a:pPr>
            <a:endParaRPr lang="fr-FR" sz="1200" kern="1200" dirty="0" smtClean="0">
              <a:solidFill>
                <a:schemeClr val="tx1"/>
              </a:solidFill>
              <a:effectLst/>
              <a:latin typeface="+mn-lt"/>
              <a:ea typeface="+mn-ea"/>
              <a:cs typeface="+mn-cs"/>
            </a:endParaRPr>
          </a:p>
          <a:p>
            <a:pPr marL="628650" lvl="1" indent="-171450">
              <a:buFont typeface="Arial"/>
              <a:buChar char="•"/>
            </a:pPr>
            <a:r>
              <a:rPr lang="fr-FR" sz="1200" kern="1200" dirty="0" smtClean="0">
                <a:solidFill>
                  <a:schemeClr val="tx1"/>
                </a:solidFill>
                <a:effectLst/>
                <a:latin typeface="+mn-lt"/>
                <a:ea typeface="+mn-ea"/>
                <a:cs typeface="+mn-cs"/>
              </a:rPr>
              <a:t>Recenser les ressources disponibles </a:t>
            </a:r>
            <a:r>
              <a:rPr lang="fr-FR" sz="1200" i="1" kern="1200" dirty="0" smtClean="0">
                <a:solidFill>
                  <a:schemeClr val="tx1"/>
                </a:solidFill>
                <a:effectLst/>
                <a:latin typeface="+mn-lt"/>
                <a:ea typeface="+mn-ea"/>
                <a:cs typeface="+mn-cs"/>
              </a:rPr>
              <a:t>(structures culturelles proches, lieux patrimoniaux, compétences des enseignants, ressources dans l’école…) </a:t>
            </a:r>
            <a:r>
              <a:rPr lang="fr-FR" sz="1200" i="0" kern="1200" dirty="0" smtClean="0">
                <a:solidFill>
                  <a:schemeClr val="tx1"/>
                </a:solidFill>
                <a:effectLst/>
                <a:latin typeface="+mn-lt"/>
                <a:ea typeface="+mn-ea"/>
                <a:cs typeface="+mn-cs"/>
              </a:rPr>
              <a:t>afin de les mobiliser au service des enseignements</a:t>
            </a:r>
          </a:p>
          <a:p>
            <a:pPr lvl="0"/>
            <a:endParaRPr lang="fr-FR" sz="1200" kern="1200" dirty="0" smtClean="0">
              <a:solidFill>
                <a:schemeClr val="tx1"/>
              </a:solidFill>
              <a:effectLst/>
              <a:latin typeface="+mn-lt"/>
              <a:ea typeface="+mn-ea"/>
              <a:cs typeface="+mn-cs"/>
              <a:sym typeface="Wingdings"/>
            </a:endParaRPr>
          </a:p>
          <a:p>
            <a:pPr marL="171450" lvl="0" indent="-171450">
              <a:buFont typeface="Wingdings" charset="0"/>
              <a:buChar char="à"/>
            </a:pPr>
            <a:r>
              <a:rPr lang="fr-FR" sz="1200" kern="1200" dirty="0" smtClean="0">
                <a:solidFill>
                  <a:schemeClr val="tx1"/>
                </a:solidFill>
                <a:effectLst/>
                <a:latin typeface="+mn-lt"/>
                <a:ea typeface="+mn-ea"/>
                <a:cs typeface="+mn-cs"/>
              </a:rPr>
              <a:t>Ce </a:t>
            </a:r>
            <a:r>
              <a:rPr lang="fr-FR" sz="1200" b="1" kern="1200" dirty="0" smtClean="0">
                <a:solidFill>
                  <a:schemeClr val="tx1"/>
                </a:solidFill>
                <a:effectLst/>
                <a:latin typeface="+mn-lt"/>
                <a:ea typeface="+mn-ea"/>
                <a:cs typeface="+mn-cs"/>
              </a:rPr>
              <a:t>diagnostic </a:t>
            </a:r>
            <a:r>
              <a:rPr lang="fr-FR" sz="1200" kern="1200" dirty="0" smtClean="0">
                <a:solidFill>
                  <a:schemeClr val="tx1"/>
                </a:solidFill>
                <a:effectLst/>
                <a:latin typeface="+mn-lt"/>
                <a:ea typeface="+mn-ea"/>
                <a:cs typeface="+mn-cs"/>
              </a:rPr>
              <a:t>est essentiel permet de visualiser sur le plan collectif les permanences et les disparités qu’il convient d’équilibrer dans le cadre d’une </a:t>
            </a:r>
            <a:r>
              <a:rPr lang="fr-FR" sz="1200" b="1" kern="1200" dirty="0" smtClean="0">
                <a:solidFill>
                  <a:schemeClr val="tx1"/>
                </a:solidFill>
                <a:effectLst/>
                <a:latin typeface="+mn-lt"/>
                <a:ea typeface="+mn-ea"/>
                <a:cs typeface="+mn-cs"/>
              </a:rPr>
              <a:t>programmation riche et cohérente de l’éducation artistique et culturelle.</a:t>
            </a:r>
          </a:p>
          <a:p>
            <a:pPr marL="171450" lvl="0" indent="-171450">
              <a:buFont typeface="Wingdings" charset="0"/>
              <a:buChar char="à"/>
            </a:pPr>
            <a:endParaRPr lang="fr-FR" sz="1200" b="1"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sym typeface="Wingdings"/>
              </a:rPr>
              <a:t>COMMENT RENSEIGNER LE TABLEAU ? </a:t>
            </a:r>
          </a:p>
          <a:p>
            <a:pPr lvl="0"/>
            <a:r>
              <a:rPr lang="fr-FR" sz="1200" kern="1200" dirty="0" smtClean="0">
                <a:solidFill>
                  <a:schemeClr val="tx1"/>
                </a:solidFill>
                <a:effectLst/>
                <a:latin typeface="+mn-lt"/>
                <a:ea typeface="+mn-ea"/>
                <a:cs typeface="+mn-cs"/>
                <a:sym typeface="Wingdings"/>
              </a:rPr>
              <a:t> </a:t>
            </a:r>
            <a:r>
              <a:rPr lang="fr-FR" sz="1200" kern="1200" dirty="0" smtClean="0">
                <a:solidFill>
                  <a:schemeClr val="tx1"/>
                </a:solidFill>
                <a:effectLst/>
                <a:latin typeface="+mn-lt"/>
                <a:ea typeface="+mn-ea"/>
                <a:cs typeface="+mn-cs"/>
              </a:rPr>
              <a:t>Indiquer s’il s’agit d’un projet ou d’une séquence, le titre, les objectifs  et s’il y a lieu l’intervenant </a:t>
            </a:r>
          </a:p>
          <a:p>
            <a:pPr lvl="0"/>
            <a:r>
              <a:rPr lang="fr-FR" sz="1200" i="1" kern="1200" dirty="0" smtClean="0">
                <a:solidFill>
                  <a:schemeClr val="tx1"/>
                </a:solidFill>
                <a:effectLst/>
                <a:latin typeface="+mn-lt"/>
                <a:ea typeface="+mn-ea"/>
                <a:cs typeface="+mn-cs"/>
              </a:rPr>
              <a:t>Ex : Projet architecture «l’école de mes rêves », réaliser des maquettes avec un architecte, son nom.</a:t>
            </a:r>
            <a:endParaRPr lang="fr-FR" sz="1200" kern="1200" dirty="0" smtClean="0">
              <a:solidFill>
                <a:schemeClr val="tx1"/>
              </a:solidFill>
              <a:effectLst/>
              <a:latin typeface="+mn-lt"/>
              <a:ea typeface="+mn-ea"/>
              <a:cs typeface="+mn-cs"/>
            </a:endParaRPr>
          </a:p>
          <a:p>
            <a:pPr lvl="0"/>
            <a:r>
              <a:rPr lang="fr-FR" sz="1200" i="1" kern="1200" dirty="0" smtClean="0">
                <a:solidFill>
                  <a:schemeClr val="tx1"/>
                </a:solidFill>
                <a:effectLst/>
                <a:latin typeface="+mn-lt"/>
                <a:ea typeface="+mn-ea"/>
                <a:cs typeface="+mn-cs"/>
              </a:rPr>
              <a:t>Ex : séquence sur le portrait, découvrir des œuvres d’époques et d’artistes différents, engager des pratiques artistiques autour de ce genre). </a:t>
            </a:r>
          </a:p>
          <a:p>
            <a:pPr lvl="0"/>
            <a:endParaRPr lang="fr-FR" sz="1200" i="1" kern="1200" dirty="0" smtClean="0">
              <a:solidFill>
                <a:schemeClr val="tx1"/>
              </a:solidFill>
              <a:effectLst/>
              <a:latin typeface="+mn-lt"/>
              <a:ea typeface="+mn-ea"/>
              <a:cs typeface="+mn-cs"/>
            </a:endParaRPr>
          </a:p>
          <a:p>
            <a:r>
              <a:rPr lang="fr-FR" sz="1200" b="1" i="1" kern="1200" dirty="0" smtClean="0">
                <a:solidFill>
                  <a:schemeClr val="tx1"/>
                </a:solidFill>
                <a:effectLst/>
                <a:latin typeface="+mn-lt"/>
                <a:ea typeface="+mn-ea"/>
                <a:cs typeface="+mn-cs"/>
              </a:rPr>
              <a:t>Remarques :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Modifier les documents selon la configuration de l’école : dans le cas de classes à plusieurs niveaux,</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(fusionner les colonnes),</a:t>
            </a:r>
            <a:r>
              <a:rPr lang="fr-FR" sz="1200" kern="1200" baseline="0" dirty="0" smtClean="0">
                <a:solidFill>
                  <a:schemeClr val="tx1"/>
                </a:solidFill>
                <a:effectLst/>
                <a:latin typeface="+mn-lt"/>
                <a:ea typeface="+mn-ea"/>
                <a:cs typeface="+mn-cs"/>
              </a:rPr>
              <a:t> dans le cas d’une grande école où il y a</a:t>
            </a:r>
            <a:r>
              <a:rPr lang="fr-FR" sz="1200" kern="1200" dirty="0" smtClean="0">
                <a:solidFill>
                  <a:schemeClr val="tx1"/>
                </a:solidFill>
                <a:effectLst/>
                <a:latin typeface="+mn-lt"/>
                <a:ea typeface="+mn-ea"/>
                <a:cs typeface="+mn-cs"/>
              </a:rPr>
              <a:t> plusieurs classes du même niveau (multiplier renseigner les colonnes,</a:t>
            </a:r>
            <a:r>
              <a:rPr lang="fr-FR" sz="1200" kern="1200" baseline="0" dirty="0" smtClean="0">
                <a:solidFill>
                  <a:schemeClr val="tx1"/>
                </a:solidFill>
                <a:effectLst/>
                <a:latin typeface="+mn-lt"/>
                <a:ea typeface="+mn-ea"/>
                <a:cs typeface="+mn-cs"/>
              </a:rPr>
              <a:t> ou faire un tableau par cycle…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smtClean="0"/>
          </a:p>
          <a:p>
            <a:pPr lvl="0"/>
            <a:endParaRPr lang="fr-FR" sz="1200" kern="1200" dirty="0" smtClean="0">
              <a:solidFill>
                <a:schemeClr val="tx1"/>
              </a:solidFill>
              <a:effectLst/>
              <a:latin typeface="+mn-lt"/>
              <a:ea typeface="+mn-ea"/>
              <a:cs typeface="+mn-cs"/>
            </a:endParaRP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9</a:t>
            </a:fld>
            <a:endParaRPr lang="fr-FR"/>
          </a:p>
        </p:txBody>
      </p:sp>
    </p:spTree>
    <p:extLst>
      <p:ext uri="{BB962C8B-B14F-4D97-AF65-F5344CB8AC3E}">
        <p14:creationId xmlns:p14="http://schemas.microsoft.com/office/powerpoint/2010/main" val="157883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i="1" kern="1200" dirty="0" smtClean="0">
                <a:solidFill>
                  <a:schemeClr val="tx1"/>
                </a:solidFill>
                <a:effectLst/>
                <a:latin typeface="+mn-lt"/>
                <a:ea typeface="+mn-ea"/>
                <a:cs typeface="+mn-cs"/>
              </a:rPr>
              <a:t>2. Organiser et programmer les actions du Parcours d’Education Artistique et Culturelle :</a:t>
            </a:r>
          </a:p>
          <a:p>
            <a:pPr lvl="0"/>
            <a:endParaRPr lang="fr-FR" sz="1200" i="1"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Tableau à renseigner par l’ensemble des collègues </a:t>
            </a:r>
            <a:r>
              <a:rPr lang="fr-FR" sz="1200" b="1" kern="1200" dirty="0" smtClean="0">
                <a:solidFill>
                  <a:schemeClr val="tx1"/>
                </a:solidFill>
                <a:effectLst/>
                <a:latin typeface="+mn-lt"/>
                <a:ea typeface="+mn-ea"/>
                <a:cs typeface="+mn-cs"/>
              </a:rPr>
              <a:t>en début d’année, lors d’un conseil des maîtres</a:t>
            </a:r>
            <a:r>
              <a:rPr lang="fr-FR" sz="1200" kern="1200" dirty="0" smtClean="0">
                <a:solidFill>
                  <a:schemeClr val="tx1"/>
                </a:solidFill>
                <a:effectLst/>
                <a:latin typeface="+mn-lt"/>
                <a:ea typeface="+mn-ea"/>
                <a:cs typeface="+mn-cs"/>
              </a:rPr>
              <a:t>,  après avoir cerné les disparités dans les pratiques professionnelles pour :</a:t>
            </a:r>
          </a:p>
          <a:p>
            <a:pPr lvl="1"/>
            <a:r>
              <a:rPr lang="fr-FR" sz="1200" kern="1200" dirty="0" smtClean="0">
                <a:solidFill>
                  <a:schemeClr val="tx1"/>
                </a:solidFill>
                <a:effectLst/>
                <a:latin typeface="+mn-lt"/>
                <a:ea typeface="+mn-ea"/>
                <a:cs typeface="+mn-cs"/>
              </a:rPr>
              <a:t>tendre vers un </a:t>
            </a:r>
            <a:r>
              <a:rPr lang="fr-FR" sz="1200" b="1" kern="1200" dirty="0" smtClean="0">
                <a:solidFill>
                  <a:schemeClr val="tx1"/>
                </a:solidFill>
                <a:effectLst/>
                <a:latin typeface="+mn-lt"/>
                <a:ea typeface="+mn-ea"/>
                <a:cs typeface="+mn-cs"/>
              </a:rPr>
              <a:t>équilibre </a:t>
            </a:r>
            <a:r>
              <a:rPr lang="fr-FR" sz="1200" kern="1200" dirty="0" smtClean="0">
                <a:solidFill>
                  <a:schemeClr val="tx1"/>
                </a:solidFill>
                <a:effectLst/>
                <a:latin typeface="+mn-lt"/>
                <a:ea typeface="+mn-ea"/>
                <a:cs typeface="+mn-cs"/>
              </a:rPr>
              <a:t>au sein des actions artistiques et culturelles </a:t>
            </a:r>
          </a:p>
          <a:p>
            <a:pPr lvl="1"/>
            <a:r>
              <a:rPr lang="fr-FR" sz="1200" kern="1200" dirty="0" smtClean="0">
                <a:solidFill>
                  <a:schemeClr val="tx1"/>
                </a:solidFill>
                <a:effectLst/>
                <a:latin typeface="+mn-lt"/>
                <a:ea typeface="+mn-ea"/>
                <a:cs typeface="+mn-cs"/>
              </a:rPr>
              <a:t>pour mettre en </a:t>
            </a:r>
            <a:r>
              <a:rPr lang="fr-FR" sz="1200" b="1" kern="1200" dirty="0" smtClean="0">
                <a:solidFill>
                  <a:schemeClr val="tx1"/>
                </a:solidFill>
                <a:effectLst/>
                <a:latin typeface="+mn-lt"/>
                <a:ea typeface="+mn-ea"/>
                <a:cs typeface="+mn-cs"/>
              </a:rPr>
              <a:t>cohérence</a:t>
            </a:r>
            <a:r>
              <a:rPr lang="fr-FR" sz="1200" kern="1200" dirty="0" smtClean="0">
                <a:solidFill>
                  <a:schemeClr val="tx1"/>
                </a:solidFill>
                <a:effectLst/>
                <a:latin typeface="+mn-lt"/>
                <a:ea typeface="+mn-ea"/>
                <a:cs typeface="+mn-cs"/>
              </a:rPr>
              <a:t> ces actions</a:t>
            </a:r>
          </a:p>
          <a:p>
            <a:pPr lvl="1"/>
            <a:r>
              <a:rPr lang="fr-FR" sz="1200" kern="1200" dirty="0" smtClean="0">
                <a:solidFill>
                  <a:schemeClr val="tx1"/>
                </a:solidFill>
                <a:effectLst/>
                <a:latin typeface="+mn-lt"/>
                <a:ea typeface="+mn-ea"/>
                <a:cs typeface="+mn-cs"/>
              </a:rPr>
              <a:t>pour garantir leur </a:t>
            </a:r>
            <a:r>
              <a:rPr lang="fr-FR" sz="1200" b="1" kern="1200" dirty="0" smtClean="0">
                <a:solidFill>
                  <a:schemeClr val="tx1"/>
                </a:solidFill>
                <a:effectLst/>
                <a:latin typeface="+mn-lt"/>
                <a:ea typeface="+mn-ea"/>
                <a:cs typeface="+mn-cs"/>
              </a:rPr>
              <a:t>diversité</a:t>
            </a:r>
            <a:endParaRPr lang="fr-FR" sz="12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pour donner du sens à la notion de « </a:t>
            </a:r>
            <a:r>
              <a:rPr lang="fr-FR" sz="1200" b="1" kern="1200" dirty="0" smtClean="0">
                <a:solidFill>
                  <a:schemeClr val="tx1"/>
                </a:solidFill>
                <a:effectLst/>
                <a:latin typeface="+mn-lt"/>
                <a:ea typeface="+mn-ea"/>
                <a:cs typeface="+mn-cs"/>
              </a:rPr>
              <a:t>parcours </a:t>
            </a:r>
            <a:r>
              <a:rPr lang="fr-FR" sz="1200" kern="1200" dirty="0" smtClean="0">
                <a:solidFill>
                  <a:schemeClr val="tx1"/>
                </a:solidFill>
                <a:effectLst/>
                <a:latin typeface="+mn-lt"/>
                <a:ea typeface="+mn-ea"/>
                <a:cs typeface="+mn-cs"/>
              </a:rPr>
              <a:t>» sur l’ensemble de la scolarité d’un élève.</a:t>
            </a:r>
          </a:p>
          <a:p>
            <a:pPr lvl="1"/>
            <a:endParaRPr lang="fr-FR"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sym typeface="Wingdings"/>
              </a:rPr>
              <a:t>COMMENT RENSEIGNER LE TABLEAU ? </a:t>
            </a:r>
          </a:p>
          <a:p>
            <a:pPr lvl="0"/>
            <a:r>
              <a:rPr lang="fr-FR" sz="1200" kern="1200" dirty="0" smtClean="0">
                <a:solidFill>
                  <a:schemeClr val="tx1"/>
                </a:solidFill>
                <a:effectLst/>
                <a:latin typeface="+mn-lt"/>
                <a:ea typeface="+mn-ea"/>
                <a:cs typeface="+mn-cs"/>
              </a:rPr>
              <a:t>Indiquer les titres des séquences et des projets mis en œuvre, les connaissances à acquérir,</a:t>
            </a:r>
            <a:r>
              <a:rPr lang="fr-FR" sz="1200" kern="1200" baseline="0" dirty="0" smtClean="0">
                <a:solidFill>
                  <a:schemeClr val="tx1"/>
                </a:solidFill>
                <a:effectLst/>
                <a:latin typeface="+mn-lt"/>
                <a:ea typeface="+mn-ea"/>
                <a:cs typeface="+mn-cs"/>
              </a:rPr>
              <a:t> les pratiques artistiques à engager, les rencontres à effectuer</a:t>
            </a:r>
            <a:r>
              <a:rPr lang="fr-FR" sz="1200" kern="1200" dirty="0" smtClean="0">
                <a:solidFill>
                  <a:schemeClr val="tx1"/>
                </a:solidFill>
                <a:effectLst/>
                <a:latin typeface="+mn-lt"/>
                <a:ea typeface="+mn-ea"/>
                <a:cs typeface="+mn-cs"/>
              </a:rPr>
              <a:t> et s’il y a lieu l’intervenant dans le cadre d’un projet partenarial.</a:t>
            </a:r>
          </a:p>
          <a:p>
            <a:endParaRPr lang="fr-FR" dirty="0"/>
          </a:p>
        </p:txBody>
      </p:sp>
      <p:sp>
        <p:nvSpPr>
          <p:cNvPr id="4" name="Espace réservé du numéro de diapositive 3"/>
          <p:cNvSpPr>
            <a:spLocks noGrp="1"/>
          </p:cNvSpPr>
          <p:nvPr>
            <p:ph type="sldNum" sz="quarter" idx="10"/>
          </p:nvPr>
        </p:nvSpPr>
        <p:spPr/>
        <p:txBody>
          <a:bodyPr/>
          <a:lstStyle/>
          <a:p>
            <a:fld id="{14E2FA3F-586B-7742-A642-C364ED1BCB53}" type="slidenum">
              <a:rPr lang="fr-FR" smtClean="0"/>
              <a:t>10</a:t>
            </a:fld>
            <a:endParaRPr lang="fr-FR"/>
          </a:p>
        </p:txBody>
      </p:sp>
    </p:spTree>
    <p:extLst>
      <p:ext uri="{BB962C8B-B14F-4D97-AF65-F5344CB8AC3E}">
        <p14:creationId xmlns:p14="http://schemas.microsoft.com/office/powerpoint/2010/main" val="104955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9C51DFB7-E3EF-AD4B-9D7A-59726F59667A}" type="datetimeFigureOut">
              <a:rPr lang="fr-FR" smtClean="0"/>
              <a:t>22/01/16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C51DFB7-E3EF-AD4B-9D7A-59726F59667A}" type="datetimeFigureOut">
              <a:rPr lang="fr-FR" smtClean="0"/>
              <a:t>22/01/16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C51DFB7-E3EF-AD4B-9D7A-59726F59667A}" type="datetimeFigureOut">
              <a:rPr lang="fr-FR" smtClean="0"/>
              <a:t>22/01/16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C51DFB7-E3EF-AD4B-9D7A-59726F59667A}" type="datetimeFigureOut">
              <a:rPr lang="fr-FR" smtClean="0"/>
              <a:t>22/01/16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9C51DFB7-E3EF-AD4B-9D7A-59726F59667A}" type="datetimeFigureOut">
              <a:rPr lang="fr-FR" smtClean="0"/>
              <a:t>22/01/16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9C51DFB7-E3EF-AD4B-9D7A-59726F59667A}" type="datetimeFigureOut">
              <a:rPr lang="fr-FR" smtClean="0"/>
              <a:t>22/01/16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9C51DFB7-E3EF-AD4B-9D7A-59726F59667A}" type="datetimeFigureOut">
              <a:rPr lang="fr-FR" smtClean="0"/>
              <a:t>22/01/16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9C51DFB7-E3EF-AD4B-9D7A-59726F59667A}" type="datetimeFigureOut">
              <a:rPr lang="fr-FR" smtClean="0"/>
              <a:t>22/01/16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1DFB7-E3EF-AD4B-9D7A-59726F59667A}" type="datetimeFigureOut">
              <a:rPr lang="fr-FR" smtClean="0"/>
              <a:t>22/01/16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C51DFB7-E3EF-AD4B-9D7A-59726F59667A}" type="datetimeFigureOut">
              <a:rPr lang="fr-FR" smtClean="0"/>
              <a:t>22/01/16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C51DFB7-E3EF-AD4B-9D7A-59726F59667A}" type="datetimeFigureOut">
              <a:rPr lang="fr-FR" smtClean="0"/>
              <a:t>22/01/16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7C2B7A-3BA8-8248-BA94-6DACF7BA052C}"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1DFB7-E3EF-AD4B-9D7A-59726F59667A}" type="datetimeFigureOut">
              <a:rPr lang="fr-FR" smtClean="0"/>
              <a:t>22/01/16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C2B7A-3BA8-8248-BA94-6DACF7BA052C}"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94544"/>
            <a:ext cx="7772400" cy="2589087"/>
          </a:xfrm>
        </p:spPr>
        <p:txBody>
          <a:bodyPr>
            <a:noAutofit/>
          </a:bodyPr>
          <a:lstStyle/>
          <a:p>
            <a:r>
              <a:rPr lang="fr-FR" dirty="0">
                <a:latin typeface="Times New Roman"/>
                <a:cs typeface="Times New Roman"/>
              </a:rPr>
              <a:t>L</a:t>
            </a:r>
            <a:r>
              <a:rPr lang="fr-FR" dirty="0" smtClean="0">
                <a:latin typeface="Times New Roman"/>
                <a:cs typeface="Times New Roman"/>
              </a:rPr>
              <a:t>e </a:t>
            </a:r>
            <a:r>
              <a:rPr lang="fr-FR" b="1" dirty="0" smtClean="0">
                <a:solidFill>
                  <a:srgbClr val="D7B7EE"/>
                </a:solidFill>
                <a:latin typeface="Times New Roman"/>
                <a:cs typeface="Times New Roman"/>
              </a:rPr>
              <a:t>P</a:t>
            </a:r>
            <a:r>
              <a:rPr lang="fr-FR" dirty="0" smtClean="0">
                <a:latin typeface="Times New Roman"/>
                <a:cs typeface="Times New Roman"/>
              </a:rPr>
              <a:t>arcours d’</a:t>
            </a:r>
            <a:r>
              <a:rPr lang="fr-FR" b="1" dirty="0" smtClean="0">
                <a:solidFill>
                  <a:srgbClr val="D7B7EE"/>
                </a:solidFill>
                <a:latin typeface="Times New Roman"/>
                <a:cs typeface="Times New Roman"/>
              </a:rPr>
              <a:t>É</a:t>
            </a:r>
            <a:r>
              <a:rPr lang="fr-FR" dirty="0" smtClean="0">
                <a:latin typeface="Times New Roman"/>
                <a:cs typeface="Times New Roman"/>
              </a:rPr>
              <a:t>ducation </a:t>
            </a:r>
            <a:r>
              <a:rPr lang="fr-FR" b="1" dirty="0">
                <a:solidFill>
                  <a:srgbClr val="D7B7EE"/>
                </a:solidFill>
                <a:latin typeface="Times New Roman"/>
                <a:cs typeface="Times New Roman"/>
              </a:rPr>
              <a:t>A</a:t>
            </a:r>
            <a:r>
              <a:rPr lang="fr-FR" dirty="0" smtClean="0">
                <a:latin typeface="Times New Roman"/>
                <a:cs typeface="Times New Roman"/>
              </a:rPr>
              <a:t>rtistique et </a:t>
            </a:r>
            <a:r>
              <a:rPr lang="fr-FR" b="1" dirty="0" smtClean="0">
                <a:solidFill>
                  <a:srgbClr val="D7B7EE"/>
                </a:solidFill>
                <a:latin typeface="Times New Roman"/>
                <a:cs typeface="Times New Roman"/>
              </a:rPr>
              <a:t>C</a:t>
            </a:r>
            <a:r>
              <a:rPr lang="fr-FR" dirty="0" smtClean="0">
                <a:latin typeface="Times New Roman"/>
                <a:cs typeface="Times New Roman"/>
              </a:rPr>
              <a:t>ulturelle</a:t>
            </a:r>
            <a:br>
              <a:rPr lang="fr-FR" dirty="0" smtClean="0">
                <a:latin typeface="Times New Roman"/>
                <a:cs typeface="Times New Roman"/>
              </a:rPr>
            </a:br>
            <a:r>
              <a:rPr lang="fr-FR" dirty="0" smtClean="0">
                <a:solidFill>
                  <a:srgbClr val="D7B7EE"/>
                </a:solidFill>
                <a:latin typeface="Times New Roman"/>
                <a:cs typeface="Times New Roman"/>
              </a:rPr>
              <a:t>(PÉAC)</a:t>
            </a:r>
            <a:endParaRPr lang="fr-FR" dirty="0">
              <a:solidFill>
                <a:srgbClr val="D7B7EE"/>
              </a:solidFill>
              <a:latin typeface="Times New Roman"/>
              <a:cs typeface="Times New Roman"/>
            </a:endParaRPr>
          </a:p>
        </p:txBody>
      </p:sp>
      <p:sp>
        <p:nvSpPr>
          <p:cNvPr id="4" name="Sous-titre 2"/>
          <p:cNvSpPr txBox="1">
            <a:spLocks/>
          </p:cNvSpPr>
          <p:nvPr/>
        </p:nvSpPr>
        <p:spPr>
          <a:xfrm>
            <a:off x="4519064" y="5125978"/>
            <a:ext cx="4454112" cy="984005"/>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endParaRPr lang="fr-FR" sz="1600" i="1" dirty="0">
              <a:latin typeface="Times New Roman"/>
              <a:cs typeface="Times New Roman"/>
            </a:endParaRPr>
          </a:p>
        </p:txBody>
      </p:sp>
      <p:sp>
        <p:nvSpPr>
          <p:cNvPr id="5" name="ZoneTexte 4"/>
          <p:cNvSpPr txBox="1"/>
          <p:nvPr/>
        </p:nvSpPr>
        <p:spPr>
          <a:xfrm>
            <a:off x="1451501" y="4887334"/>
            <a:ext cx="6135125" cy="1261884"/>
          </a:xfrm>
          <a:prstGeom prst="rect">
            <a:avLst/>
          </a:prstGeom>
          <a:noFill/>
        </p:spPr>
        <p:txBody>
          <a:bodyPr wrap="none" rtlCol="0">
            <a:spAutoFit/>
          </a:bodyPr>
          <a:lstStyle/>
          <a:p>
            <a:pPr algn="ctr"/>
            <a:r>
              <a:rPr lang="fr-FR" sz="2000" dirty="0" smtClean="0">
                <a:solidFill>
                  <a:srgbClr val="D7B7EE"/>
                </a:solidFill>
                <a:latin typeface="Times New Roman"/>
                <a:cs typeface="Times New Roman"/>
              </a:rPr>
              <a:t>Érika KAUFFMANN – CPAV Bassin Nord</a:t>
            </a:r>
          </a:p>
          <a:p>
            <a:pPr algn="ctr"/>
            <a:r>
              <a:rPr lang="fr-FR" dirty="0">
                <a:solidFill>
                  <a:srgbClr val="D7B7EE"/>
                </a:solidFill>
                <a:latin typeface="Times New Roman"/>
                <a:cs typeface="Times New Roman"/>
              </a:rPr>
              <a:t>Circonscriptions d’Andolsheim, de Colmar, de Guebwiller, </a:t>
            </a:r>
            <a:endParaRPr lang="fr-FR" dirty="0" smtClean="0">
              <a:solidFill>
                <a:srgbClr val="D7B7EE"/>
              </a:solidFill>
              <a:latin typeface="Times New Roman"/>
              <a:cs typeface="Times New Roman"/>
            </a:endParaRPr>
          </a:p>
          <a:p>
            <a:pPr algn="ctr"/>
            <a:r>
              <a:rPr lang="fr-FR" dirty="0" smtClean="0">
                <a:solidFill>
                  <a:srgbClr val="D7B7EE"/>
                </a:solidFill>
                <a:latin typeface="Times New Roman"/>
                <a:cs typeface="Times New Roman"/>
              </a:rPr>
              <a:t>d’</a:t>
            </a:r>
            <a:r>
              <a:rPr lang="fr-FR" dirty="0" err="1" smtClean="0">
                <a:solidFill>
                  <a:srgbClr val="D7B7EE"/>
                </a:solidFill>
                <a:latin typeface="Times New Roman"/>
                <a:cs typeface="Times New Roman"/>
              </a:rPr>
              <a:t>Ingersheim</a:t>
            </a:r>
            <a:r>
              <a:rPr lang="fr-FR" dirty="0">
                <a:solidFill>
                  <a:srgbClr val="D7B7EE"/>
                </a:solidFill>
                <a:latin typeface="Times New Roman"/>
                <a:cs typeface="Times New Roman"/>
              </a:rPr>
              <a:t>, de Riedisheim, de Wintzenheim et de Wittenheim.</a:t>
            </a:r>
          </a:p>
          <a:p>
            <a:pPr algn="ctr"/>
            <a:endParaRPr lang="fr-FR" sz="2000" dirty="0" smtClean="0">
              <a:solidFill>
                <a:srgbClr val="D7B7EE"/>
              </a:solidFill>
              <a:latin typeface="Times New Roman"/>
              <a:cs typeface="Times New Roman"/>
            </a:endParaRPr>
          </a:p>
        </p:txBody>
      </p:sp>
    </p:spTree>
    <p:extLst>
      <p:ext uri="{BB962C8B-B14F-4D97-AF65-F5344CB8AC3E}">
        <p14:creationId xmlns:p14="http://schemas.microsoft.com/office/powerpoint/2010/main" val="33555512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02-2016_03.02.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516"/>
            <a:ext cx="9144000" cy="6428562"/>
          </a:xfrm>
          <a:prstGeom prst="rect">
            <a:avLst/>
          </a:prstGeom>
        </p:spPr>
      </p:pic>
    </p:spTree>
    <p:extLst>
      <p:ext uri="{BB962C8B-B14F-4D97-AF65-F5344CB8AC3E}">
        <p14:creationId xmlns:p14="http://schemas.microsoft.com/office/powerpoint/2010/main" val="328424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02-2016_03.02.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22"/>
            <a:ext cx="9144000" cy="6460718"/>
          </a:xfrm>
          <a:prstGeom prst="rect">
            <a:avLst/>
          </a:prstGeom>
        </p:spPr>
      </p:pic>
    </p:spTree>
    <p:extLst>
      <p:ext uri="{BB962C8B-B14F-4D97-AF65-F5344CB8AC3E}">
        <p14:creationId xmlns:p14="http://schemas.microsoft.com/office/powerpoint/2010/main" val="46092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04-2016_03.04.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85"/>
            <a:ext cx="9144000" cy="6475551"/>
          </a:xfrm>
          <a:prstGeom prst="rect">
            <a:avLst/>
          </a:prstGeom>
        </p:spPr>
      </p:pic>
    </p:spTree>
    <p:extLst>
      <p:ext uri="{BB962C8B-B14F-4D97-AF65-F5344CB8AC3E}">
        <p14:creationId xmlns:p14="http://schemas.microsoft.com/office/powerpoint/2010/main" val="307947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05-2016_03.0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363"/>
            <a:ext cx="9144000" cy="6458167"/>
          </a:xfrm>
          <a:prstGeom prst="rect">
            <a:avLst/>
          </a:prstGeom>
        </p:spPr>
      </p:pic>
    </p:spTree>
    <p:extLst>
      <p:ext uri="{BB962C8B-B14F-4D97-AF65-F5344CB8AC3E}">
        <p14:creationId xmlns:p14="http://schemas.microsoft.com/office/powerpoint/2010/main" val="33236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06-2016_03.0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35"/>
            <a:ext cx="9144000" cy="6440783"/>
          </a:xfrm>
          <a:prstGeom prst="rect">
            <a:avLst/>
          </a:prstGeom>
        </p:spPr>
      </p:pic>
    </p:spTree>
    <p:extLst>
      <p:ext uri="{BB962C8B-B14F-4D97-AF65-F5344CB8AC3E}">
        <p14:creationId xmlns:p14="http://schemas.microsoft.com/office/powerpoint/2010/main" val="277986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42-2016_03.4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6691"/>
            <a:ext cx="9144000" cy="3467563"/>
          </a:xfrm>
          <a:prstGeom prst="rect">
            <a:avLst/>
          </a:prstGeom>
        </p:spPr>
      </p:pic>
    </p:spTree>
    <p:extLst>
      <p:ext uri="{BB962C8B-B14F-4D97-AF65-F5344CB8AC3E}">
        <p14:creationId xmlns:p14="http://schemas.microsoft.com/office/powerpoint/2010/main" val="207208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42-2016_03.42.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5988"/>
            <a:ext cx="9144000" cy="5412259"/>
          </a:xfrm>
          <a:prstGeom prst="rect">
            <a:avLst/>
          </a:prstGeom>
        </p:spPr>
      </p:pic>
    </p:spTree>
    <p:extLst>
      <p:ext uri="{BB962C8B-B14F-4D97-AF65-F5344CB8AC3E}">
        <p14:creationId xmlns:p14="http://schemas.microsoft.com/office/powerpoint/2010/main" val="65361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43-2016_03.4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6851"/>
            <a:ext cx="9144000" cy="4615190"/>
          </a:xfrm>
          <a:prstGeom prst="rect">
            <a:avLst/>
          </a:prstGeom>
        </p:spPr>
      </p:pic>
    </p:spTree>
    <p:extLst>
      <p:ext uri="{BB962C8B-B14F-4D97-AF65-F5344CB8AC3E}">
        <p14:creationId xmlns:p14="http://schemas.microsoft.com/office/powerpoint/2010/main" val="99908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43-2016_03.43.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6159"/>
            <a:ext cx="9144000" cy="4541233"/>
          </a:xfrm>
          <a:prstGeom prst="rect">
            <a:avLst/>
          </a:prstGeom>
        </p:spPr>
      </p:pic>
    </p:spTree>
    <p:extLst>
      <p:ext uri="{BB962C8B-B14F-4D97-AF65-F5344CB8AC3E}">
        <p14:creationId xmlns:p14="http://schemas.microsoft.com/office/powerpoint/2010/main" val="213049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Files-21-52-2016_03.52.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47" y="0"/>
            <a:ext cx="7387074" cy="6858000"/>
          </a:xfrm>
          <a:prstGeom prst="rect">
            <a:avLst/>
          </a:prstGeom>
        </p:spPr>
      </p:pic>
    </p:spTree>
    <p:extLst>
      <p:ext uri="{BB962C8B-B14F-4D97-AF65-F5344CB8AC3E}">
        <p14:creationId xmlns:p14="http://schemas.microsoft.com/office/powerpoint/2010/main" val="68347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2157695" y="300942"/>
            <a:ext cx="4586642" cy="6353575"/>
          </a:xfrm>
          <a:prstGeom prst="rect">
            <a:avLst/>
          </a:prstGeom>
        </p:spPr>
      </p:pic>
    </p:spTree>
    <p:extLst>
      <p:ext uri="{BB962C8B-B14F-4D97-AF65-F5344CB8AC3E}">
        <p14:creationId xmlns:p14="http://schemas.microsoft.com/office/powerpoint/2010/main" val="2499581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latin typeface="Times New Roman"/>
                <a:cs typeface="Times New Roman"/>
              </a:rPr>
              <a:t>Déclaration commune du 20 novembre 2015</a:t>
            </a:r>
            <a:endParaRPr lang="fr-FR" sz="3200" dirty="0">
              <a:latin typeface="Times New Roman"/>
              <a:cs typeface="Times New Roman"/>
            </a:endParaRPr>
          </a:p>
        </p:txBody>
      </p:sp>
      <p:sp>
        <p:nvSpPr>
          <p:cNvPr id="3" name="Espace réservé du contenu 2"/>
          <p:cNvSpPr>
            <a:spLocks noGrp="1"/>
          </p:cNvSpPr>
          <p:nvPr>
            <p:ph idx="1"/>
          </p:nvPr>
        </p:nvSpPr>
        <p:spPr>
          <a:xfrm>
            <a:off x="457200" y="1171254"/>
            <a:ext cx="8229600" cy="5165846"/>
          </a:xfrm>
        </p:spPr>
        <p:txBody>
          <a:bodyPr>
            <a:normAutofit fontScale="77500" lnSpcReduction="20000"/>
          </a:bodyPr>
          <a:lstStyle/>
          <a:p>
            <a:pPr marL="0" indent="0" algn="just">
              <a:buNone/>
            </a:pPr>
            <a:r>
              <a:rPr lang="fr-FR" dirty="0" smtClean="0">
                <a:latin typeface="Times New Roman"/>
                <a:cs typeface="Times New Roman"/>
              </a:rPr>
              <a:t>« Face à cette violence et aux tentatives de bouleverser nos modes de vie, nos convictions et nos libertés, la culture, encore davantage que par le passé, a une contribution cruciale a fournir en faveur de l’ouverture des esprits, de la tolérance, du dialogue interculturel, de l’intégration et du respect de l’autre.</a:t>
            </a:r>
          </a:p>
          <a:p>
            <a:pPr marL="0" indent="0" algn="just">
              <a:buNone/>
            </a:pPr>
            <a:r>
              <a:rPr lang="fr-FR" dirty="0" smtClean="0">
                <a:latin typeface="Times New Roman"/>
                <a:cs typeface="Times New Roman"/>
              </a:rPr>
              <a:t> </a:t>
            </a:r>
          </a:p>
          <a:p>
            <a:pPr marL="0" indent="0">
              <a:buNone/>
            </a:pPr>
            <a:r>
              <a:rPr lang="fr-FR" dirty="0" smtClean="0">
                <a:latin typeface="Times New Roman"/>
                <a:cs typeface="Times New Roman"/>
              </a:rPr>
              <a:t>Face à l’intolérance, à la xénophobie, à l’obscurantisme, aux fanatismes de tous genres et à la radicalisation, la culture est l’une des réponses essentielles que l’Europe doit opposer.</a:t>
            </a:r>
            <a:endParaRPr lang="fr-FR" dirty="0">
              <a:latin typeface="Times New Roman"/>
              <a:cs typeface="Times New Roman"/>
            </a:endParaRPr>
          </a:p>
        </p:txBody>
      </p:sp>
    </p:spTree>
    <p:extLst>
      <p:ext uri="{BB962C8B-B14F-4D97-AF65-F5344CB8AC3E}">
        <p14:creationId xmlns:p14="http://schemas.microsoft.com/office/powerpoint/2010/main" val="157599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4674"/>
            <a:ext cx="8229600" cy="5201489"/>
          </a:xfrm>
        </p:spPr>
        <p:txBody>
          <a:bodyPr>
            <a:normAutofit fontScale="77500" lnSpcReduction="20000"/>
          </a:bodyPr>
          <a:lstStyle/>
          <a:p>
            <a:pPr marL="0" indent="0" algn="just">
              <a:buNone/>
            </a:pPr>
            <a:r>
              <a:rPr lang="fr-FR" dirty="0" smtClean="0">
                <a:latin typeface="Times New Roman"/>
                <a:cs typeface="Times New Roman"/>
              </a:rPr>
              <a:t>« Car la culture, c’est aussi aller prendre un verre ensemble, partager un repas, suivre un match de foot ou s’enthousiasmer sur les mêmes musiques. C’est utiliser des mots, des notes, des caricatures pour défendre ses valeurs et ses causes, quelles qu’elles soient. C’est une certaine idée de la liberté, de la diversité, du vivre ensemble, de l’ouverture à l’autre. C’est aussi une façon dont nous donnons collectivement du sens à notre existence et de la profondeur à nos vies. La culture libère autant qu’elle rassemble. C’est ainsi qu’elle fait de nous es citoyens. »</a:t>
            </a:r>
            <a:endParaRPr lang="fr-FR" dirty="0">
              <a:latin typeface="Times New Roman"/>
              <a:cs typeface="Times New Roman"/>
            </a:endParaRPr>
          </a:p>
        </p:txBody>
      </p:sp>
    </p:spTree>
    <p:extLst>
      <p:ext uri="{BB962C8B-B14F-4D97-AF65-F5344CB8AC3E}">
        <p14:creationId xmlns:p14="http://schemas.microsoft.com/office/powerpoint/2010/main" val="160435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19872" y="2708920"/>
            <a:ext cx="2304256" cy="1584176"/>
          </a:xfrm>
          <a:prstGeom prst="ellipse">
            <a:avLst/>
          </a:prstGeom>
          <a:solidFill>
            <a:srgbClr val="D7B7EE"/>
          </a:solidFill>
          <a:ln>
            <a:solidFill>
              <a:srgbClr val="660066"/>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000" b="1" dirty="0" smtClean="0">
                <a:ln w="1905"/>
                <a:solidFill>
                  <a:srgbClr val="660066"/>
                </a:solidFill>
                <a:effectLst>
                  <a:innerShdw blurRad="69850" dist="43180" dir="5400000">
                    <a:srgbClr val="000000">
                      <a:alpha val="65000"/>
                    </a:srgbClr>
                  </a:innerShdw>
                </a:effectLst>
                <a:latin typeface="+mj-lt"/>
              </a:rPr>
              <a:t>Parcours d’éducation artistique et culturelle</a:t>
            </a:r>
            <a:endParaRPr lang="fr-FR" sz="2000" b="1" dirty="0">
              <a:ln w="1905"/>
              <a:solidFill>
                <a:srgbClr val="660066"/>
              </a:solidFill>
              <a:effectLst>
                <a:innerShdw blurRad="69850" dist="43180" dir="5400000">
                  <a:srgbClr val="000000">
                    <a:alpha val="65000"/>
                  </a:srgbClr>
                </a:innerShdw>
              </a:effectLst>
              <a:latin typeface="+mj-lt"/>
            </a:endParaRPr>
          </a:p>
        </p:txBody>
      </p:sp>
      <p:sp>
        <p:nvSpPr>
          <p:cNvPr id="3" name="Ellipse 2"/>
          <p:cNvSpPr/>
          <p:nvPr/>
        </p:nvSpPr>
        <p:spPr>
          <a:xfrm>
            <a:off x="971600" y="980728"/>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2000" b="1" dirty="0" smtClean="0">
              <a:ln w="9525">
                <a:noFill/>
              </a:ln>
              <a:solidFill>
                <a:srgbClr val="CC00CC"/>
              </a:solidFill>
              <a:latin typeface="Times New Roman" pitchFamily="18" charset="0"/>
              <a:ea typeface="+mj-lt"/>
              <a:cs typeface="Times New Roman" pitchFamily="18" charset="0"/>
            </a:endParaRPr>
          </a:p>
          <a:p>
            <a:pPr algn="ctr"/>
            <a:r>
              <a:rPr lang="fr-FR" sz="2000" b="1" dirty="0" smtClean="0">
                <a:ln w="9525">
                  <a:noFill/>
                </a:ln>
                <a:solidFill>
                  <a:srgbClr val="000000"/>
                </a:solidFill>
                <a:latin typeface="Times New Roman" pitchFamily="18" charset="0"/>
                <a:ea typeface="+mj-lt"/>
                <a:cs typeface="Times New Roman" pitchFamily="18" charset="0"/>
              </a:rPr>
              <a:t>6 </a:t>
            </a:r>
            <a:r>
              <a:rPr lang="fr-FR" sz="2000" b="1" dirty="0">
                <a:ln w="9525">
                  <a:noFill/>
                </a:ln>
                <a:solidFill>
                  <a:srgbClr val="000000"/>
                </a:solidFill>
                <a:latin typeface="Times New Roman" pitchFamily="18" charset="0"/>
                <a:ea typeface="+mj-lt"/>
                <a:cs typeface="Times New Roman" pitchFamily="18" charset="0"/>
              </a:rPr>
              <a:t>domaines artistiques</a:t>
            </a:r>
            <a:endParaRPr lang="fr-FR" sz="2000" b="1" dirty="0">
              <a:ln w="9525">
                <a:noFill/>
              </a:ln>
              <a:solidFill>
                <a:srgbClr val="CC00CC"/>
              </a:solidFill>
              <a:latin typeface="Times New Roman" pitchFamily="18" charset="0"/>
              <a:ea typeface="+mj-lt"/>
              <a:cs typeface="Times New Roman" pitchFamily="18" charset="0"/>
            </a:endParaRPr>
          </a:p>
          <a:p>
            <a:pPr algn="ctr"/>
            <a:endParaRPr lang="fr-FR" sz="1900" b="1" dirty="0">
              <a:solidFill>
                <a:schemeClr val="tx1"/>
              </a:solidFill>
              <a:latin typeface="Times New Roman" pitchFamily="18" charset="0"/>
              <a:cs typeface="Times New Roman" pitchFamily="18" charset="0"/>
            </a:endParaRPr>
          </a:p>
        </p:txBody>
      </p:sp>
      <p:sp>
        <p:nvSpPr>
          <p:cNvPr id="4" name="Ellipse 3"/>
          <p:cNvSpPr/>
          <p:nvPr/>
        </p:nvSpPr>
        <p:spPr>
          <a:xfrm>
            <a:off x="3419872" y="5085184"/>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indent="0" algn="ctr">
              <a:buNone/>
            </a:pPr>
            <a:r>
              <a:rPr lang="fr-FR" sz="1900" b="1" dirty="0" smtClean="0">
                <a:ln w="9525">
                  <a:noFill/>
                </a:ln>
                <a:solidFill>
                  <a:srgbClr val="000000"/>
                </a:solidFill>
                <a:latin typeface="Times New Roman" pitchFamily="18" charset="0"/>
                <a:ea typeface="+mj-lt"/>
                <a:cs typeface="Times New Roman" pitchFamily="18" charset="0"/>
              </a:rPr>
              <a:t> </a:t>
            </a:r>
            <a:r>
              <a:rPr lang="fr-FR" sz="1900" b="1" dirty="0" smtClean="0">
                <a:ln w="9525">
                  <a:noFill/>
                </a:ln>
                <a:solidFill>
                  <a:srgbClr val="FF0080"/>
                </a:solidFill>
                <a:latin typeface="Times New Roman" pitchFamily="18" charset="0"/>
                <a:ea typeface="+mj-lt"/>
                <a:cs typeface="Times New Roman" pitchFamily="18" charset="0"/>
              </a:rPr>
              <a:t>Projet d’école – </a:t>
            </a:r>
          </a:p>
          <a:p>
            <a:pPr indent="0" algn="ctr">
              <a:buNone/>
            </a:pPr>
            <a:r>
              <a:rPr lang="fr-FR" sz="1900" b="1" dirty="0" smtClean="0">
                <a:ln w="9525">
                  <a:noFill/>
                </a:ln>
                <a:solidFill>
                  <a:srgbClr val="FF0080"/>
                </a:solidFill>
                <a:latin typeface="Times New Roman" pitchFamily="18" charset="0"/>
                <a:ea typeface="+mj-lt"/>
                <a:cs typeface="Times New Roman" pitchFamily="18" charset="0"/>
              </a:rPr>
              <a:t>de réseau</a:t>
            </a:r>
            <a:endParaRPr lang="fr-FR" sz="2000" b="1" dirty="0">
              <a:ln w="9525">
                <a:noFill/>
              </a:ln>
              <a:solidFill>
                <a:srgbClr val="FF0080"/>
              </a:solidFill>
              <a:latin typeface="Times New Roman" pitchFamily="18" charset="0"/>
              <a:ea typeface="+mj-lt"/>
              <a:cs typeface="Times New Roman" pitchFamily="18" charset="0"/>
            </a:endParaRPr>
          </a:p>
        </p:txBody>
      </p:sp>
      <p:sp>
        <p:nvSpPr>
          <p:cNvPr id="6" name="Ellipse 5"/>
          <p:cNvSpPr/>
          <p:nvPr/>
        </p:nvSpPr>
        <p:spPr>
          <a:xfrm>
            <a:off x="6372200" y="2708920"/>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smtClean="0">
                <a:ln w="9525">
                  <a:noFill/>
                </a:ln>
                <a:solidFill>
                  <a:srgbClr val="CC66FF"/>
                </a:solidFill>
                <a:latin typeface="Times New Roman" pitchFamily="18" charset="0"/>
                <a:ea typeface="+mj-lt"/>
                <a:cs typeface="Times New Roman" pitchFamily="18" charset="0"/>
              </a:rPr>
              <a:t>3 </a:t>
            </a:r>
            <a:r>
              <a:rPr lang="fr-FR" b="1" dirty="0">
                <a:ln w="9525">
                  <a:noFill/>
                </a:ln>
                <a:solidFill>
                  <a:srgbClr val="CC66FF"/>
                </a:solidFill>
                <a:latin typeface="Times New Roman" pitchFamily="18" charset="0"/>
                <a:ea typeface="+mj-lt"/>
                <a:cs typeface="Times New Roman" pitchFamily="18" charset="0"/>
              </a:rPr>
              <a:t>piliers : Connaissances</a:t>
            </a:r>
          </a:p>
          <a:p>
            <a:pPr algn="ctr"/>
            <a:r>
              <a:rPr lang="fr-FR" b="1" dirty="0">
                <a:ln w="9525">
                  <a:noFill/>
                </a:ln>
                <a:solidFill>
                  <a:srgbClr val="CC66FF"/>
                </a:solidFill>
                <a:latin typeface="Times New Roman" pitchFamily="18" charset="0"/>
                <a:ea typeface="+mj-lt"/>
                <a:cs typeface="Times New Roman" pitchFamily="18" charset="0"/>
              </a:rPr>
              <a:t>Pratiques</a:t>
            </a:r>
          </a:p>
          <a:p>
            <a:pPr algn="ctr"/>
            <a:r>
              <a:rPr lang="fr-FR" b="1" dirty="0" smtClean="0">
                <a:ln w="9525">
                  <a:noFill/>
                </a:ln>
                <a:solidFill>
                  <a:srgbClr val="CC66FF"/>
                </a:solidFill>
                <a:latin typeface="Times New Roman" pitchFamily="18" charset="0"/>
                <a:ea typeface="+mj-lt"/>
                <a:cs typeface="Times New Roman" pitchFamily="18" charset="0"/>
              </a:rPr>
              <a:t>Rencontres</a:t>
            </a:r>
          </a:p>
        </p:txBody>
      </p:sp>
      <p:sp>
        <p:nvSpPr>
          <p:cNvPr id="7" name="Ellipse 6"/>
          <p:cNvSpPr/>
          <p:nvPr/>
        </p:nvSpPr>
        <p:spPr>
          <a:xfrm>
            <a:off x="827584" y="4437112"/>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ln w="9525">
                  <a:noFill/>
                </a:ln>
                <a:solidFill>
                  <a:srgbClr val="CC66FF"/>
                </a:solidFill>
                <a:latin typeface="Times New Roman" pitchFamily="18" charset="0"/>
                <a:ea typeface="+mj-lt"/>
                <a:cs typeface="Times New Roman" pitchFamily="18" charset="0"/>
              </a:rPr>
              <a:t>Suivi pour chaque </a:t>
            </a:r>
            <a:r>
              <a:rPr lang="fr-FR" sz="2000" b="1" dirty="0" smtClean="0">
                <a:ln w="9525">
                  <a:noFill/>
                </a:ln>
                <a:solidFill>
                  <a:srgbClr val="CC66FF"/>
                </a:solidFill>
                <a:latin typeface="Times New Roman" pitchFamily="18" charset="0"/>
                <a:ea typeface="+mj-lt"/>
                <a:cs typeface="Times New Roman" pitchFamily="18" charset="0"/>
              </a:rPr>
              <a:t>élève</a:t>
            </a:r>
            <a:endParaRPr lang="fr-FR" sz="2000" b="1" dirty="0">
              <a:ln w="9525">
                <a:noFill/>
              </a:ln>
              <a:solidFill>
                <a:srgbClr val="CC66FF"/>
              </a:solidFill>
              <a:latin typeface="Times New Roman" pitchFamily="18" charset="0"/>
              <a:ea typeface="+mj-lt"/>
              <a:cs typeface="Times New Roman" pitchFamily="18" charset="0"/>
            </a:endParaRPr>
          </a:p>
        </p:txBody>
      </p:sp>
      <p:sp>
        <p:nvSpPr>
          <p:cNvPr id="8" name="Ellipse 7"/>
          <p:cNvSpPr/>
          <p:nvPr/>
        </p:nvSpPr>
        <p:spPr>
          <a:xfrm>
            <a:off x="5796136" y="980728"/>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ln w="9525">
                  <a:noFill/>
                </a:ln>
                <a:solidFill>
                  <a:srgbClr val="CC66FF"/>
                </a:solidFill>
                <a:latin typeface="Times New Roman" pitchFamily="18" charset="0"/>
                <a:ea typeface="+mj-lt"/>
                <a:cs typeface="Times New Roman" pitchFamily="18" charset="0"/>
              </a:rPr>
              <a:t>Offre éducative </a:t>
            </a:r>
            <a:r>
              <a:rPr lang="fr-FR" b="1" dirty="0" smtClean="0">
                <a:ln w="9525">
                  <a:noFill/>
                </a:ln>
                <a:solidFill>
                  <a:srgbClr val="CC66FF"/>
                </a:solidFill>
                <a:latin typeface="Times New Roman" pitchFamily="18" charset="0"/>
                <a:ea typeface="+mj-lt"/>
                <a:cs typeface="Times New Roman" pitchFamily="18" charset="0"/>
              </a:rPr>
              <a:t>cohérente</a:t>
            </a:r>
            <a:r>
              <a:rPr lang="fr-FR" b="1" dirty="0">
                <a:ln w="9525">
                  <a:noFill/>
                </a:ln>
                <a:solidFill>
                  <a:srgbClr val="CC66FF"/>
                </a:solidFill>
                <a:latin typeface="Times New Roman" pitchFamily="18" charset="0"/>
                <a:ea typeface="+mj-lt"/>
                <a:cs typeface="Times New Roman" pitchFamily="18" charset="0"/>
              </a:rPr>
              <a:t>, riche et variée</a:t>
            </a:r>
            <a:endParaRPr lang="fr-FR" b="1" dirty="0">
              <a:ln w="9525">
                <a:noFill/>
              </a:ln>
              <a:solidFill>
                <a:srgbClr val="000000"/>
              </a:solidFill>
              <a:latin typeface="Times New Roman" pitchFamily="18" charset="0"/>
              <a:ea typeface="+mj-lt"/>
              <a:cs typeface="Times New Roman" pitchFamily="18" charset="0"/>
            </a:endParaRPr>
          </a:p>
        </p:txBody>
      </p:sp>
      <p:sp>
        <p:nvSpPr>
          <p:cNvPr id="9" name="Ellipse 8"/>
          <p:cNvSpPr/>
          <p:nvPr/>
        </p:nvSpPr>
        <p:spPr>
          <a:xfrm>
            <a:off x="3383868" y="260648"/>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ln w="9525">
                  <a:noFill/>
                </a:ln>
                <a:solidFill>
                  <a:srgbClr val="000000"/>
                </a:solidFill>
                <a:latin typeface="Times New Roman" pitchFamily="18" charset="0"/>
                <a:ea typeface="+mj-lt"/>
                <a:cs typeface="Times New Roman" pitchFamily="18" charset="0"/>
              </a:rPr>
              <a:t>Cahier personnel </a:t>
            </a:r>
            <a:r>
              <a:rPr lang="fr-FR" b="1" dirty="0" smtClean="0">
                <a:ln w="9525">
                  <a:noFill/>
                </a:ln>
                <a:solidFill>
                  <a:srgbClr val="000000"/>
                </a:solidFill>
                <a:latin typeface="Times New Roman" pitchFamily="18" charset="0"/>
                <a:ea typeface="+mj-lt"/>
                <a:cs typeface="Times New Roman" pitchFamily="18" charset="0"/>
              </a:rPr>
              <a:t>d’histoire </a:t>
            </a:r>
            <a:r>
              <a:rPr lang="fr-FR" b="1" dirty="0">
                <a:ln w="9525">
                  <a:noFill/>
                </a:ln>
                <a:solidFill>
                  <a:srgbClr val="000000"/>
                </a:solidFill>
                <a:latin typeface="Times New Roman" pitchFamily="18" charset="0"/>
                <a:ea typeface="+mj-lt"/>
                <a:cs typeface="Times New Roman" pitchFamily="18" charset="0"/>
              </a:rPr>
              <a:t>des </a:t>
            </a:r>
            <a:r>
              <a:rPr lang="fr-FR" b="1" dirty="0" smtClean="0">
                <a:ln w="9525">
                  <a:noFill/>
                </a:ln>
                <a:solidFill>
                  <a:srgbClr val="000000"/>
                </a:solidFill>
                <a:latin typeface="Times New Roman" pitchFamily="18" charset="0"/>
                <a:ea typeface="+mj-lt"/>
                <a:cs typeface="Times New Roman" pitchFamily="18" charset="0"/>
              </a:rPr>
              <a:t>arts</a:t>
            </a:r>
            <a:endParaRPr lang="fr-FR" b="1" dirty="0">
              <a:ln w="9525">
                <a:noFill/>
              </a:ln>
              <a:solidFill>
                <a:srgbClr val="000000"/>
              </a:solidFill>
              <a:latin typeface="Times New Roman" pitchFamily="18" charset="0"/>
              <a:ea typeface="+mj-lt"/>
              <a:cs typeface="Times New Roman" pitchFamily="18" charset="0"/>
            </a:endParaRPr>
          </a:p>
        </p:txBody>
      </p:sp>
      <p:sp>
        <p:nvSpPr>
          <p:cNvPr id="10" name="Ellipse 9"/>
          <p:cNvSpPr/>
          <p:nvPr/>
        </p:nvSpPr>
        <p:spPr>
          <a:xfrm>
            <a:off x="251520" y="2708920"/>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ln w="9525">
                  <a:noFill/>
                </a:ln>
                <a:solidFill>
                  <a:srgbClr val="FF0080"/>
                </a:solidFill>
                <a:latin typeface="Times New Roman" pitchFamily="18" charset="0"/>
                <a:ea typeface="+mj-lt"/>
                <a:cs typeface="Times New Roman" pitchFamily="18" charset="0"/>
              </a:rPr>
              <a:t>E</a:t>
            </a:r>
            <a:r>
              <a:rPr lang="fr-FR" sz="2000" b="1" dirty="0" smtClean="0">
                <a:ln w="9525">
                  <a:noFill/>
                </a:ln>
                <a:solidFill>
                  <a:srgbClr val="FF0080"/>
                </a:solidFill>
                <a:latin typeface="Times New Roman" pitchFamily="18" charset="0"/>
                <a:ea typeface="+mj-lt"/>
                <a:cs typeface="Times New Roman" pitchFamily="18" charset="0"/>
              </a:rPr>
              <a:t>xpérience esthétique </a:t>
            </a:r>
          </a:p>
          <a:p>
            <a:pPr algn="ctr"/>
            <a:r>
              <a:rPr lang="fr-FR" sz="2000" b="1" dirty="0" smtClean="0">
                <a:ln w="9525">
                  <a:noFill/>
                </a:ln>
                <a:solidFill>
                  <a:srgbClr val="FF0080"/>
                </a:solidFill>
                <a:latin typeface="Times New Roman" pitchFamily="18" charset="0"/>
                <a:ea typeface="+mj-lt"/>
                <a:cs typeface="Times New Roman" pitchFamily="18" charset="0"/>
              </a:rPr>
              <a:t>-</a:t>
            </a:r>
          </a:p>
          <a:p>
            <a:pPr algn="ctr"/>
            <a:r>
              <a:rPr lang="fr-FR" sz="2000" b="1" dirty="0">
                <a:ln w="9525">
                  <a:noFill/>
                </a:ln>
                <a:solidFill>
                  <a:srgbClr val="FF0080"/>
                </a:solidFill>
                <a:latin typeface="Times New Roman" pitchFamily="18" charset="0"/>
                <a:ea typeface="+mj-lt"/>
                <a:cs typeface="Times New Roman" pitchFamily="18" charset="0"/>
              </a:rPr>
              <a:t>P</a:t>
            </a:r>
            <a:r>
              <a:rPr lang="fr-FR" sz="2000" b="1" dirty="0" smtClean="0">
                <a:ln w="9525">
                  <a:noFill/>
                </a:ln>
                <a:solidFill>
                  <a:srgbClr val="FF0080"/>
                </a:solidFill>
                <a:latin typeface="Times New Roman" pitchFamily="18" charset="0"/>
                <a:ea typeface="+mj-lt"/>
                <a:cs typeface="Times New Roman" pitchFamily="18" charset="0"/>
              </a:rPr>
              <a:t>laisir</a:t>
            </a:r>
            <a:endParaRPr lang="fr-FR" sz="2000" b="1" dirty="0">
              <a:ln w="9525">
                <a:noFill/>
              </a:ln>
              <a:solidFill>
                <a:srgbClr val="FF0080"/>
              </a:solidFill>
              <a:latin typeface="Times New Roman" pitchFamily="18" charset="0"/>
              <a:ea typeface="+mj-lt"/>
              <a:cs typeface="Times New Roman" pitchFamily="18" charset="0"/>
            </a:endParaRPr>
          </a:p>
        </p:txBody>
      </p:sp>
      <p:sp>
        <p:nvSpPr>
          <p:cNvPr id="20" name="Flèche vers le haut 19"/>
          <p:cNvSpPr/>
          <p:nvPr/>
        </p:nvSpPr>
        <p:spPr>
          <a:xfrm>
            <a:off x="4499992" y="1916832"/>
            <a:ext cx="288032" cy="720080"/>
          </a:xfrm>
          <a:prstGeom prst="upArrow">
            <a:avLst/>
          </a:prstGeom>
          <a:solidFill>
            <a:srgbClr val="D7B7EE"/>
          </a:solidFill>
          <a:ln>
            <a:solidFill>
              <a:srgbClr val="CC66FF"/>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1" name="Flèche droite 20"/>
          <p:cNvSpPr/>
          <p:nvPr/>
        </p:nvSpPr>
        <p:spPr>
          <a:xfrm>
            <a:off x="5796136" y="3429000"/>
            <a:ext cx="504056" cy="288032"/>
          </a:xfrm>
          <a:prstGeom prst="rightArrow">
            <a:avLst/>
          </a:prstGeom>
          <a:solidFill>
            <a:srgbClr val="D7B7EE"/>
          </a:solidFill>
          <a:ln>
            <a:solidFill>
              <a:srgbClr val="CC66FF"/>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2" name="Flèche gauche 21"/>
          <p:cNvSpPr/>
          <p:nvPr/>
        </p:nvSpPr>
        <p:spPr>
          <a:xfrm>
            <a:off x="2843808" y="3429000"/>
            <a:ext cx="504056" cy="288032"/>
          </a:xfrm>
          <a:prstGeom prst="leftArrow">
            <a:avLst/>
          </a:prstGeom>
          <a:solidFill>
            <a:srgbClr val="D7B7EE"/>
          </a:solidFill>
          <a:ln>
            <a:solidFill>
              <a:srgbClr val="CC66FF"/>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3" name="Flèche vers le bas 22"/>
          <p:cNvSpPr/>
          <p:nvPr/>
        </p:nvSpPr>
        <p:spPr>
          <a:xfrm>
            <a:off x="4499992" y="4365104"/>
            <a:ext cx="288032" cy="648072"/>
          </a:xfrm>
          <a:prstGeom prst="downArrow">
            <a:avLst/>
          </a:prstGeom>
          <a:solidFill>
            <a:srgbClr val="D7B7EE"/>
          </a:solidFill>
          <a:ln>
            <a:solidFill>
              <a:srgbClr val="CC66FF"/>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5" name="Flèche vers le bas 24"/>
          <p:cNvSpPr/>
          <p:nvPr/>
        </p:nvSpPr>
        <p:spPr>
          <a:xfrm>
            <a:off x="5652120" y="2348880"/>
            <a:ext cx="288032" cy="648072"/>
          </a:xfrm>
          <a:prstGeom prst="downArrow">
            <a:avLst/>
          </a:prstGeom>
          <a:solidFill>
            <a:srgbClr val="D7B7EE"/>
          </a:solidFill>
          <a:ln>
            <a:solidFill>
              <a:srgbClr val="CC66FF"/>
            </a:solidFill>
          </a:ln>
          <a:scene3d>
            <a:camera prst="orthographicFront">
              <a:rot lat="21340274" lon="21449713" rev="720568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6" name="Flèche vers le bas 25"/>
          <p:cNvSpPr/>
          <p:nvPr/>
        </p:nvSpPr>
        <p:spPr>
          <a:xfrm>
            <a:off x="5557963" y="4113076"/>
            <a:ext cx="288032" cy="648072"/>
          </a:xfrm>
          <a:prstGeom prst="downArrow">
            <a:avLst/>
          </a:prstGeom>
          <a:solidFill>
            <a:srgbClr val="D7B7EE"/>
          </a:solidFill>
          <a:ln>
            <a:solidFill>
              <a:srgbClr val="CC66FF"/>
            </a:solidFill>
          </a:ln>
          <a:scene3d>
            <a:camera prst="orthographicFront">
              <a:rot lat="0" lon="0" rev="270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29" name="Flèche vers le haut 28"/>
          <p:cNvSpPr/>
          <p:nvPr/>
        </p:nvSpPr>
        <p:spPr>
          <a:xfrm>
            <a:off x="3347864" y="2276872"/>
            <a:ext cx="288032" cy="648072"/>
          </a:xfrm>
          <a:prstGeom prst="upArrow">
            <a:avLst/>
          </a:prstGeom>
          <a:solidFill>
            <a:srgbClr val="D7B7EE"/>
          </a:solidFill>
          <a:ln>
            <a:solidFill>
              <a:srgbClr val="CC66FF"/>
            </a:solidFill>
          </a:ln>
          <a:scene3d>
            <a:camera prst="orthographicFront">
              <a:rot lat="0" lon="0" rev="270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0" name="Flèche vers le bas 29"/>
          <p:cNvSpPr/>
          <p:nvPr/>
        </p:nvSpPr>
        <p:spPr>
          <a:xfrm>
            <a:off x="3419872" y="4149080"/>
            <a:ext cx="288032" cy="648072"/>
          </a:xfrm>
          <a:prstGeom prst="downArrow">
            <a:avLst/>
          </a:prstGeom>
          <a:solidFill>
            <a:srgbClr val="D7B7EE"/>
          </a:solidFill>
          <a:ln>
            <a:solidFill>
              <a:srgbClr val="CC66FF"/>
            </a:solidFill>
          </a:ln>
          <a:scene3d>
            <a:camera prst="orthographicFront">
              <a:rot lat="0" lon="0" rev="18900000"/>
            </a:camera>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31" name="Ellipse 30"/>
          <p:cNvSpPr/>
          <p:nvPr/>
        </p:nvSpPr>
        <p:spPr>
          <a:xfrm>
            <a:off x="6012160" y="4509120"/>
            <a:ext cx="2520280" cy="1584176"/>
          </a:xfrm>
          <a:prstGeom prst="ellipse">
            <a:avLst/>
          </a:prstGeom>
          <a:ln>
            <a:solidFill>
              <a:srgbClr val="CC66FF"/>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a:ln w="9525">
                  <a:noFill/>
                </a:ln>
                <a:solidFill>
                  <a:srgbClr val="FF0080"/>
                </a:solidFill>
                <a:latin typeface="Times New Roman" pitchFamily="18" charset="0"/>
                <a:ea typeface="+mj-lt"/>
                <a:cs typeface="Times New Roman" pitchFamily="18" charset="0"/>
              </a:rPr>
              <a:t>Projet </a:t>
            </a:r>
            <a:endParaRPr lang="fr-FR" sz="2000" b="1" dirty="0" smtClean="0">
              <a:ln w="9525">
                <a:noFill/>
              </a:ln>
              <a:solidFill>
                <a:srgbClr val="FF0080"/>
              </a:solidFill>
              <a:latin typeface="Times New Roman" pitchFamily="18" charset="0"/>
              <a:ea typeface="+mj-lt"/>
              <a:cs typeface="Times New Roman" pitchFamily="18" charset="0"/>
            </a:endParaRPr>
          </a:p>
          <a:p>
            <a:pPr algn="ctr"/>
            <a:r>
              <a:rPr lang="fr-FR" sz="2000" b="1" dirty="0" smtClean="0">
                <a:ln w="9525">
                  <a:noFill/>
                </a:ln>
                <a:solidFill>
                  <a:srgbClr val="FF0080"/>
                </a:solidFill>
                <a:latin typeface="Times New Roman" pitchFamily="18" charset="0"/>
                <a:ea typeface="+mj-lt"/>
                <a:cs typeface="Times New Roman" pitchFamily="18" charset="0"/>
              </a:rPr>
              <a:t>- </a:t>
            </a:r>
          </a:p>
          <a:p>
            <a:pPr algn="ctr"/>
            <a:r>
              <a:rPr lang="fr-FR" sz="2000" b="1" dirty="0" smtClean="0">
                <a:ln w="9525">
                  <a:noFill/>
                </a:ln>
                <a:solidFill>
                  <a:srgbClr val="FF0080"/>
                </a:solidFill>
                <a:latin typeface="Times New Roman" pitchFamily="18" charset="0"/>
                <a:ea typeface="+mj-lt"/>
                <a:cs typeface="Times New Roman" pitchFamily="18" charset="0"/>
              </a:rPr>
              <a:t>Partenariat</a:t>
            </a:r>
            <a:endParaRPr lang="fr-FR" sz="2000" b="1" dirty="0">
              <a:ln w="9525">
                <a:noFill/>
              </a:ln>
              <a:solidFill>
                <a:srgbClr val="FF0080"/>
              </a:solidFill>
              <a:latin typeface="Times New Roman" pitchFamily="18" charset="0"/>
              <a:ea typeface="+mj-lt"/>
              <a:cs typeface="Times New Roman" pitchFamily="18" charset="0"/>
            </a:endParaRPr>
          </a:p>
        </p:txBody>
      </p:sp>
      <p:sp>
        <p:nvSpPr>
          <p:cNvPr id="24" name="Titre 1"/>
          <p:cNvSpPr txBox="1">
            <a:spLocks/>
          </p:cNvSpPr>
          <p:nvPr/>
        </p:nvSpPr>
        <p:spPr>
          <a:xfrm>
            <a:off x="25152" y="116632"/>
            <a:ext cx="2746648" cy="675928"/>
          </a:xfrm>
          <a:prstGeom prst="rect">
            <a:avLst/>
          </a:prstGeom>
        </p:spPr>
        <p:txBody>
          <a:bodyPr>
            <a:noAutofit/>
          </a:bodyPr>
          <a:lst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a:lstStyle>
          <a:p>
            <a:r>
              <a:rPr lang="fr-FR" sz="3800" dirty="0" smtClean="0">
                <a:ln w="9525">
                  <a:noFill/>
                </a:ln>
              </a:rPr>
              <a:t>Synthèse </a:t>
            </a:r>
            <a:endParaRPr lang="fr-FR" sz="3800" dirty="0">
              <a:ln w="9525">
                <a:noFill/>
              </a:ln>
            </a:endParaRPr>
          </a:p>
        </p:txBody>
      </p:sp>
    </p:spTree>
    <p:extLst>
      <p:ext uri="{BB962C8B-B14F-4D97-AF65-F5344CB8AC3E}">
        <p14:creationId xmlns:p14="http://schemas.microsoft.com/office/powerpoint/2010/main" val="40360196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627784" y="2708920"/>
            <a:ext cx="4032448" cy="1584176"/>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2" name="Titre 1"/>
          <p:cNvSpPr>
            <a:spLocks noGrp="1"/>
          </p:cNvSpPr>
          <p:nvPr>
            <p:ph type="ctrTitle"/>
          </p:nvPr>
        </p:nvSpPr>
        <p:spPr>
          <a:xfrm>
            <a:off x="1835696" y="2852935"/>
            <a:ext cx="5688632" cy="1080121"/>
          </a:xfrm>
        </p:spPr>
        <p:txBody>
          <a:bodyPr/>
          <a:lstStyle/>
          <a:p>
            <a:r>
              <a:rPr lang="fr-FR" sz="3200" b="1" dirty="0" smtClean="0">
                <a:solidFill>
                  <a:srgbClr val="660066"/>
                </a:solidFill>
                <a:effectLst>
                  <a:outerShdw blurRad="63500" dist="38100" dir="8220000" algn="tl" rotWithShape="0">
                    <a:srgbClr val="000000">
                      <a:alpha val="30000"/>
                    </a:srgbClr>
                  </a:outerShdw>
                </a:effectLst>
              </a:rPr>
              <a:t>Les six grands </a:t>
            </a:r>
            <a:br>
              <a:rPr lang="fr-FR" sz="3200" b="1" dirty="0" smtClean="0">
                <a:solidFill>
                  <a:srgbClr val="660066"/>
                </a:solidFill>
                <a:effectLst>
                  <a:outerShdw blurRad="63500" dist="38100" dir="8220000" algn="tl" rotWithShape="0">
                    <a:srgbClr val="000000">
                      <a:alpha val="30000"/>
                    </a:srgbClr>
                  </a:outerShdw>
                </a:effectLst>
              </a:rPr>
            </a:br>
            <a:r>
              <a:rPr lang="fr-FR" sz="3200" b="1" dirty="0" smtClean="0">
                <a:solidFill>
                  <a:srgbClr val="660066"/>
                </a:solidFill>
                <a:effectLst>
                  <a:outerShdw blurRad="63500" dist="38100" dir="8220000" algn="tl" rotWithShape="0">
                    <a:srgbClr val="000000">
                      <a:alpha val="30000"/>
                    </a:srgbClr>
                  </a:outerShdw>
                </a:effectLst>
              </a:rPr>
              <a:t>domaines artistiques</a:t>
            </a:r>
            <a:endParaRPr lang="fr-FR" sz="3200" b="1" dirty="0">
              <a:solidFill>
                <a:srgbClr val="660066"/>
              </a:solidFill>
              <a:effectLst>
                <a:outerShdw blurRad="63500" dist="38100" dir="8220000" algn="tl" rotWithShape="0">
                  <a:srgbClr val="000000">
                    <a:alpha val="30000"/>
                  </a:srgbClr>
                </a:outerShdw>
              </a:effectLst>
            </a:endParaRPr>
          </a:p>
        </p:txBody>
      </p:sp>
      <p:sp>
        <p:nvSpPr>
          <p:cNvPr id="5" name="Ellipse 4"/>
          <p:cNvSpPr/>
          <p:nvPr/>
        </p:nvSpPr>
        <p:spPr>
          <a:xfrm>
            <a:off x="21107" y="1124744"/>
            <a:ext cx="2952328" cy="2088232"/>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6" name="Ellipse 5"/>
          <p:cNvSpPr/>
          <p:nvPr/>
        </p:nvSpPr>
        <p:spPr>
          <a:xfrm>
            <a:off x="6156176" y="1196752"/>
            <a:ext cx="2952328" cy="2088232"/>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7" name="Ellipse 6"/>
          <p:cNvSpPr/>
          <p:nvPr/>
        </p:nvSpPr>
        <p:spPr>
          <a:xfrm>
            <a:off x="3165376" y="116632"/>
            <a:ext cx="2952328" cy="2088232"/>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8" name="Ellipse 7"/>
          <p:cNvSpPr/>
          <p:nvPr/>
        </p:nvSpPr>
        <p:spPr>
          <a:xfrm>
            <a:off x="3059832" y="4725144"/>
            <a:ext cx="2952328" cy="2088232"/>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9" name="Ellipse 8"/>
          <p:cNvSpPr/>
          <p:nvPr/>
        </p:nvSpPr>
        <p:spPr>
          <a:xfrm>
            <a:off x="35496" y="3645024"/>
            <a:ext cx="2952328" cy="2088232"/>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0" name="Ellipse 9"/>
          <p:cNvSpPr/>
          <p:nvPr/>
        </p:nvSpPr>
        <p:spPr>
          <a:xfrm>
            <a:off x="6156176" y="3789040"/>
            <a:ext cx="2952328" cy="2088232"/>
          </a:xfrm>
          <a:prstGeom prst="ellipse">
            <a:avLst/>
          </a:prstGeom>
          <a:ln>
            <a:solidFill>
              <a:srgbClr val="CC66FF"/>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11" name="ZoneTexte 10"/>
          <p:cNvSpPr txBox="1"/>
          <p:nvPr/>
        </p:nvSpPr>
        <p:spPr>
          <a:xfrm>
            <a:off x="251520" y="1414517"/>
            <a:ext cx="2520280" cy="707886"/>
          </a:xfrm>
          <a:prstGeom prst="rect">
            <a:avLst/>
          </a:prstGeom>
          <a:noFill/>
        </p:spPr>
        <p:txBody>
          <a:bodyPr wrap="square" rtlCol="0">
            <a:spAutoFit/>
          </a:bodyPr>
          <a:lstStyle/>
          <a:p>
            <a:pPr algn="ct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Les </a:t>
            </a:r>
            <a:endPar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arts de l’espace</a:t>
            </a:r>
            <a:r>
              <a:rPr lang="fr-FR" sz="2000" b="1" dirty="0">
                <a:solidFill>
                  <a:srgbClr val="CC00CC"/>
                </a:solidFill>
                <a:latin typeface="Times New Roman" pitchFamily="18" charset="0"/>
                <a:cs typeface="Times New Roman" pitchFamily="18" charset="0"/>
              </a:rPr>
              <a:t> </a:t>
            </a:r>
            <a:r>
              <a:rPr lang="fr-FR" b="1" dirty="0" smtClean="0">
                <a:latin typeface="Times New Roman" pitchFamily="18" charset="0"/>
                <a:cs typeface="Times New Roman" pitchFamily="18" charset="0"/>
              </a:rPr>
              <a:t> </a:t>
            </a:r>
            <a:endParaRPr lang="fr-FR" dirty="0"/>
          </a:p>
        </p:txBody>
      </p:sp>
      <p:sp>
        <p:nvSpPr>
          <p:cNvPr id="12" name="ZoneTexte 11"/>
          <p:cNvSpPr txBox="1"/>
          <p:nvPr/>
        </p:nvSpPr>
        <p:spPr>
          <a:xfrm>
            <a:off x="3419872" y="188640"/>
            <a:ext cx="2520280" cy="707886"/>
          </a:xfrm>
          <a:prstGeom prst="rect">
            <a:avLst/>
          </a:prstGeom>
          <a:noFill/>
        </p:spPr>
        <p:txBody>
          <a:bodyPr wrap="square" rtlCol="0">
            <a:spAutoFit/>
          </a:bodyPr>
          <a:lstStyle/>
          <a:p>
            <a:pPr algn="ct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Les </a:t>
            </a:r>
          </a:p>
          <a:p>
            <a:pPr algn="ct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arts </a:t>
            </a: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du </a:t>
            </a: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langage </a:t>
            </a:r>
            <a:endParaRPr lang="fr-FR" sz="2000" dirty="0">
              <a:solidFill>
                <a:srgbClr val="CC00CC"/>
              </a:solidFill>
              <a:effectLst>
                <a:outerShdw blurRad="38100" dist="38100" dir="2700000" algn="tl">
                  <a:srgbClr val="000000">
                    <a:alpha val="43137"/>
                  </a:srgbClr>
                </a:outerShdw>
              </a:effectLst>
            </a:endParaRPr>
          </a:p>
        </p:txBody>
      </p:sp>
      <p:sp>
        <p:nvSpPr>
          <p:cNvPr id="13" name="ZoneTexte 12"/>
          <p:cNvSpPr txBox="1"/>
          <p:nvPr/>
        </p:nvSpPr>
        <p:spPr>
          <a:xfrm>
            <a:off x="6300192" y="1340768"/>
            <a:ext cx="2736304" cy="707886"/>
          </a:xfrm>
          <a:prstGeom prst="rect">
            <a:avLst/>
          </a:prstGeom>
          <a:noFill/>
        </p:spPr>
        <p:txBody>
          <a:bodyPr wrap="square" rtlCol="0">
            <a:spAutoFit/>
          </a:bodyPr>
          <a:lstStyle/>
          <a:p>
            <a:pPr algn="ct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Les </a:t>
            </a:r>
            <a:endPar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arts </a:t>
            </a: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du </a:t>
            </a: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quotidien</a:t>
            </a:r>
            <a:endParaRPr lang="fr-FR" sz="2000" dirty="0">
              <a:solidFill>
                <a:srgbClr val="CC00CC"/>
              </a:solidFill>
              <a:effectLst>
                <a:outerShdw blurRad="38100" dist="38100" dir="2700000" algn="tl">
                  <a:srgbClr val="000000">
                    <a:alpha val="43137"/>
                  </a:srgbClr>
                </a:outerShdw>
              </a:effectLst>
            </a:endParaRPr>
          </a:p>
        </p:txBody>
      </p:sp>
      <p:sp>
        <p:nvSpPr>
          <p:cNvPr id="14" name="ZoneTexte 13"/>
          <p:cNvSpPr txBox="1"/>
          <p:nvPr/>
        </p:nvSpPr>
        <p:spPr>
          <a:xfrm>
            <a:off x="6444208" y="3933056"/>
            <a:ext cx="2448272" cy="707886"/>
          </a:xfrm>
          <a:prstGeom prst="rect">
            <a:avLst/>
          </a:prstGeom>
          <a:noFill/>
        </p:spPr>
        <p:txBody>
          <a:bodyPr wrap="square" rtlCol="0">
            <a:spAutoFit/>
          </a:bodyPr>
          <a:lstStyle/>
          <a:p>
            <a:pPr algn="ct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Les </a:t>
            </a:r>
            <a:endPar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a</a:t>
            </a: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rts </a:t>
            </a: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du </a:t>
            </a: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son </a:t>
            </a:r>
            <a:endParaRPr lang="fr-FR" sz="2000" dirty="0">
              <a:solidFill>
                <a:srgbClr val="CC00CC"/>
              </a:solidFill>
              <a:effectLst>
                <a:outerShdw blurRad="38100" dist="38100" dir="2700000" algn="tl">
                  <a:srgbClr val="000000">
                    <a:alpha val="43137"/>
                  </a:srgbClr>
                </a:outerShdw>
              </a:effectLst>
            </a:endParaRPr>
          </a:p>
        </p:txBody>
      </p:sp>
      <p:sp>
        <p:nvSpPr>
          <p:cNvPr id="15" name="ZoneTexte 14"/>
          <p:cNvSpPr txBox="1"/>
          <p:nvPr/>
        </p:nvSpPr>
        <p:spPr>
          <a:xfrm>
            <a:off x="3059832" y="4953362"/>
            <a:ext cx="2880320" cy="707886"/>
          </a:xfrm>
          <a:prstGeom prst="rect">
            <a:avLst/>
          </a:prstGeom>
          <a:noFill/>
        </p:spPr>
        <p:txBody>
          <a:bodyPr wrap="square" rtlCol="0">
            <a:spAutoFit/>
          </a:bodyPr>
          <a:lstStyle/>
          <a:p>
            <a:pPr algn="ct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Les </a:t>
            </a:r>
            <a:endPar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arts </a:t>
            </a: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du spectacle </a:t>
            </a: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vivant </a:t>
            </a:r>
            <a:endParaRPr lang="fr-FR" sz="2000" dirty="0">
              <a:solidFill>
                <a:srgbClr val="CC00CC"/>
              </a:solidFill>
              <a:effectLst>
                <a:outerShdw blurRad="38100" dist="38100" dir="2700000" algn="tl">
                  <a:srgbClr val="000000">
                    <a:alpha val="43137"/>
                  </a:srgbClr>
                </a:outerShdw>
              </a:effectLst>
            </a:endParaRPr>
          </a:p>
        </p:txBody>
      </p:sp>
      <p:sp>
        <p:nvSpPr>
          <p:cNvPr id="16" name="ZoneTexte 15"/>
          <p:cNvSpPr txBox="1"/>
          <p:nvPr/>
        </p:nvSpPr>
        <p:spPr>
          <a:xfrm>
            <a:off x="323528" y="3789040"/>
            <a:ext cx="2304256" cy="707886"/>
          </a:xfrm>
          <a:prstGeom prst="rect">
            <a:avLst/>
          </a:prstGeom>
          <a:noFill/>
        </p:spPr>
        <p:txBody>
          <a:bodyPr wrap="square" rtlCol="0">
            <a:spAutoFit/>
          </a:bodyPr>
          <a:lstStyle/>
          <a:p>
            <a:pPr algn="ct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Les </a:t>
            </a:r>
            <a:endPar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arts </a:t>
            </a:r>
            <a:r>
              <a:rPr lang="fr-FR" sz="2000" b="1" dirty="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du </a:t>
            </a:r>
            <a:r>
              <a:rPr lang="fr-FR" sz="2000" b="1" dirty="0" smtClean="0">
                <a:solidFill>
                  <a:srgbClr val="CC00CC"/>
                </a:solidFill>
                <a:effectLst>
                  <a:outerShdw blurRad="38100" dist="38100" dir="2700000" algn="tl">
                    <a:srgbClr val="000000">
                      <a:alpha val="43137"/>
                    </a:srgbClr>
                  </a:outerShdw>
                </a:effectLst>
                <a:latin typeface="Times New Roman" pitchFamily="18" charset="0"/>
                <a:cs typeface="Times New Roman" pitchFamily="18" charset="0"/>
              </a:rPr>
              <a:t>visuel </a:t>
            </a:r>
            <a:endParaRPr lang="fr-FR" sz="2000" dirty="0">
              <a:solidFill>
                <a:srgbClr val="CC00CC"/>
              </a:solidFill>
              <a:effectLst>
                <a:outerShdw blurRad="38100" dist="38100" dir="2700000" algn="tl">
                  <a:srgbClr val="000000">
                    <a:alpha val="43137"/>
                  </a:srgbClr>
                </a:outerShdw>
              </a:effectLst>
            </a:endParaRPr>
          </a:p>
        </p:txBody>
      </p:sp>
      <p:cxnSp>
        <p:nvCxnSpPr>
          <p:cNvPr id="18" name="Connecteur droit 17"/>
          <p:cNvCxnSpPr/>
          <p:nvPr/>
        </p:nvCxnSpPr>
        <p:spPr>
          <a:xfrm>
            <a:off x="2843808" y="2564904"/>
            <a:ext cx="648072" cy="288032"/>
          </a:xfrm>
          <a:prstGeom prst="line">
            <a:avLst/>
          </a:prstGeom>
          <a:ln>
            <a:solidFill>
              <a:srgbClr val="CC66FF"/>
            </a:solidFill>
          </a:ln>
        </p:spPr>
        <p:style>
          <a:lnRef idx="2">
            <a:schemeClr val="accent5"/>
          </a:lnRef>
          <a:fillRef idx="0">
            <a:schemeClr val="accent5"/>
          </a:fillRef>
          <a:effectRef idx="1">
            <a:schemeClr val="accent5"/>
          </a:effectRef>
          <a:fontRef idx="minor">
            <a:schemeClr val="tx1"/>
          </a:fontRef>
        </p:style>
      </p:cxnSp>
      <p:cxnSp>
        <p:nvCxnSpPr>
          <p:cNvPr id="19" name="Connecteur droit 18"/>
          <p:cNvCxnSpPr/>
          <p:nvPr/>
        </p:nvCxnSpPr>
        <p:spPr>
          <a:xfrm>
            <a:off x="5616116" y="4200573"/>
            <a:ext cx="648072" cy="288032"/>
          </a:xfrm>
          <a:prstGeom prst="line">
            <a:avLst/>
          </a:prstGeom>
          <a:ln>
            <a:solidFill>
              <a:srgbClr val="CC66FF"/>
            </a:solidFill>
          </a:ln>
        </p:spPr>
        <p:style>
          <a:lnRef idx="2">
            <a:schemeClr val="accent5"/>
          </a:lnRef>
          <a:fillRef idx="0">
            <a:schemeClr val="accent5"/>
          </a:fillRef>
          <a:effectRef idx="1">
            <a:schemeClr val="accent5"/>
          </a:effectRef>
          <a:fontRef idx="minor">
            <a:schemeClr val="tx1"/>
          </a:fontRef>
        </p:style>
      </p:cxnSp>
      <p:cxnSp>
        <p:nvCxnSpPr>
          <p:cNvPr id="20" name="Connecteur droit 19"/>
          <p:cNvCxnSpPr/>
          <p:nvPr/>
        </p:nvCxnSpPr>
        <p:spPr>
          <a:xfrm flipV="1">
            <a:off x="5534664" y="2491155"/>
            <a:ext cx="648072" cy="289773"/>
          </a:xfrm>
          <a:prstGeom prst="line">
            <a:avLst/>
          </a:prstGeom>
          <a:ln>
            <a:solidFill>
              <a:srgbClr val="CC66FF"/>
            </a:solidFill>
          </a:ln>
        </p:spPr>
        <p:style>
          <a:lnRef idx="2">
            <a:schemeClr val="accent5"/>
          </a:lnRef>
          <a:fillRef idx="0">
            <a:schemeClr val="accent5"/>
          </a:fillRef>
          <a:effectRef idx="1">
            <a:schemeClr val="accent5"/>
          </a:effectRef>
          <a:fontRef idx="minor">
            <a:schemeClr val="tx1"/>
          </a:fontRef>
        </p:style>
      </p:cxnSp>
      <p:cxnSp>
        <p:nvCxnSpPr>
          <p:cNvPr id="22" name="Connecteur droit 21"/>
          <p:cNvCxnSpPr/>
          <p:nvPr/>
        </p:nvCxnSpPr>
        <p:spPr>
          <a:xfrm flipV="1">
            <a:off x="2987824" y="4184213"/>
            <a:ext cx="648072" cy="289773"/>
          </a:xfrm>
          <a:prstGeom prst="line">
            <a:avLst/>
          </a:prstGeom>
          <a:ln>
            <a:solidFill>
              <a:srgbClr val="CC66FF"/>
            </a:solidFill>
          </a:ln>
        </p:spPr>
        <p:style>
          <a:lnRef idx="2">
            <a:schemeClr val="accent5"/>
          </a:lnRef>
          <a:fillRef idx="0">
            <a:schemeClr val="accent5"/>
          </a:fillRef>
          <a:effectRef idx="1">
            <a:schemeClr val="accent5"/>
          </a:effectRef>
          <a:fontRef idx="minor">
            <a:schemeClr val="tx1"/>
          </a:fontRef>
        </p:style>
      </p:cxnSp>
      <p:cxnSp>
        <p:nvCxnSpPr>
          <p:cNvPr id="23" name="Connecteur droit 22"/>
          <p:cNvCxnSpPr/>
          <p:nvPr/>
        </p:nvCxnSpPr>
        <p:spPr>
          <a:xfrm flipH="1" flipV="1">
            <a:off x="4572000" y="2204864"/>
            <a:ext cx="2468" cy="504056"/>
          </a:xfrm>
          <a:prstGeom prst="line">
            <a:avLst/>
          </a:prstGeom>
          <a:ln>
            <a:solidFill>
              <a:srgbClr val="CC66FF"/>
            </a:solidFill>
          </a:ln>
        </p:spPr>
        <p:style>
          <a:lnRef idx="2">
            <a:schemeClr val="accent5"/>
          </a:lnRef>
          <a:fillRef idx="0">
            <a:schemeClr val="accent5"/>
          </a:fillRef>
          <a:effectRef idx="1">
            <a:schemeClr val="accent5"/>
          </a:effectRef>
          <a:fontRef idx="minor">
            <a:schemeClr val="tx1"/>
          </a:fontRef>
        </p:style>
      </p:cxnSp>
      <p:cxnSp>
        <p:nvCxnSpPr>
          <p:cNvPr id="27" name="Connecteur droit 26"/>
          <p:cNvCxnSpPr/>
          <p:nvPr/>
        </p:nvCxnSpPr>
        <p:spPr>
          <a:xfrm flipV="1">
            <a:off x="4572000" y="4293966"/>
            <a:ext cx="0" cy="431178"/>
          </a:xfrm>
          <a:prstGeom prst="line">
            <a:avLst/>
          </a:prstGeom>
          <a:ln>
            <a:solidFill>
              <a:srgbClr val="CC66FF"/>
            </a:solidFill>
          </a:ln>
        </p:spPr>
        <p:style>
          <a:lnRef idx="2">
            <a:schemeClr val="accent5"/>
          </a:lnRef>
          <a:fillRef idx="0">
            <a:schemeClr val="accent5"/>
          </a:fillRef>
          <a:effectRef idx="1">
            <a:schemeClr val="accent5"/>
          </a:effectRef>
          <a:fontRef idx="minor">
            <a:schemeClr val="tx1"/>
          </a:fontRef>
        </p:style>
      </p:cxnSp>
      <p:pic>
        <p:nvPicPr>
          <p:cNvPr id="24" name="Picture 2" descr="C:\Users\Erika\Pictures\Mes numérisations\numérisation00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66" t="69496" r="5625" b="3636"/>
          <a:stretch/>
        </p:blipFill>
        <p:spPr bwMode="auto">
          <a:xfrm>
            <a:off x="979561" y="2060848"/>
            <a:ext cx="1072159" cy="105627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2" descr="C:\Users\Erika\Pictures\Mes numérisations\numérisation00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22" t="64647" r="51930" b="3232"/>
          <a:stretch/>
        </p:blipFill>
        <p:spPr bwMode="auto">
          <a:xfrm>
            <a:off x="3995936" y="836712"/>
            <a:ext cx="1224136" cy="123188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6" name="Picture 2" descr="C:\Users\Erika\Pictures\Mes numérisations\numérisation00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791" t="26464" r="1318" b="42627"/>
          <a:stretch/>
        </p:blipFill>
        <p:spPr bwMode="auto">
          <a:xfrm>
            <a:off x="7020272" y="1988840"/>
            <a:ext cx="1144508" cy="115212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8" name="Picture 2" descr="C:\Users\Erika\Pictures\Mes numérisations\numérisation00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813" t="1414" r="6177" b="75151"/>
          <a:stretch/>
        </p:blipFill>
        <p:spPr bwMode="auto">
          <a:xfrm>
            <a:off x="7164288" y="4653136"/>
            <a:ext cx="912516" cy="108012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9" name="Picture 2" descr="C:\Users\Erika\Pictures\Mes numérisations\numérisation00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48" t="26464" r="47876" b="38384"/>
          <a:stretch/>
        </p:blipFill>
        <p:spPr bwMode="auto">
          <a:xfrm>
            <a:off x="3995936" y="5623758"/>
            <a:ext cx="1080120" cy="108195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0" name="Picture 2" descr="C:\Users\Erika\Pictures\Mes numérisations\numérisation002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349" r="52205" b="73737"/>
          <a:stretch/>
        </p:blipFill>
        <p:spPr bwMode="auto">
          <a:xfrm>
            <a:off x="899592" y="4437112"/>
            <a:ext cx="1296144" cy="109414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110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515540" y="618734"/>
            <a:ext cx="4043942" cy="5668383"/>
          </a:xfrm>
          <a:prstGeom prst="rect">
            <a:avLst/>
          </a:prstGeom>
        </p:spPr>
      </p:pic>
    </p:spTree>
    <p:extLst>
      <p:ext uri="{BB962C8B-B14F-4D97-AF65-F5344CB8AC3E}">
        <p14:creationId xmlns:p14="http://schemas.microsoft.com/office/powerpoint/2010/main" val="3077847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Files-21-29-2016_02.29.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661" y="0"/>
            <a:ext cx="4896626" cy="6858000"/>
          </a:xfrm>
          <a:prstGeom prst="rect">
            <a:avLst/>
          </a:prstGeom>
        </p:spPr>
      </p:pic>
    </p:spTree>
    <p:extLst>
      <p:ext uri="{BB962C8B-B14F-4D97-AF65-F5344CB8AC3E}">
        <p14:creationId xmlns:p14="http://schemas.microsoft.com/office/powerpoint/2010/main" val="2236076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latin typeface="Times New Roman"/>
                <a:cs typeface="Times New Roman"/>
              </a:rPr>
              <a:t>Le </a:t>
            </a:r>
            <a:r>
              <a:rPr lang="fr-FR" sz="3200" b="1" dirty="0">
                <a:solidFill>
                  <a:srgbClr val="D7B7EE"/>
                </a:solidFill>
                <a:latin typeface="Times New Roman"/>
                <a:ea typeface="+mn-ea"/>
                <a:cs typeface="Times New Roman"/>
              </a:rPr>
              <a:t>P</a:t>
            </a:r>
            <a:r>
              <a:rPr lang="fr-FR" sz="3200" dirty="0" smtClean="0">
                <a:latin typeface="Times New Roman"/>
                <a:cs typeface="Times New Roman"/>
              </a:rPr>
              <a:t>arcours d’</a:t>
            </a:r>
            <a:r>
              <a:rPr lang="fr-FR" sz="3200" b="1" dirty="0">
                <a:solidFill>
                  <a:srgbClr val="D7B7EE"/>
                </a:solidFill>
                <a:latin typeface="Times New Roman"/>
                <a:ea typeface="+mn-ea"/>
                <a:cs typeface="Times New Roman"/>
              </a:rPr>
              <a:t>É</a:t>
            </a:r>
            <a:r>
              <a:rPr lang="fr-FR" sz="3200" dirty="0" smtClean="0">
                <a:latin typeface="Times New Roman"/>
                <a:cs typeface="Times New Roman"/>
              </a:rPr>
              <a:t>ducation </a:t>
            </a:r>
            <a:r>
              <a:rPr lang="fr-FR" sz="3200" b="1" dirty="0">
                <a:solidFill>
                  <a:srgbClr val="D7B7EE"/>
                </a:solidFill>
                <a:latin typeface="Times New Roman"/>
                <a:ea typeface="+mn-ea"/>
                <a:cs typeface="Times New Roman"/>
              </a:rPr>
              <a:t>A</a:t>
            </a:r>
            <a:r>
              <a:rPr lang="fr-FR" sz="3200" dirty="0" smtClean="0">
                <a:latin typeface="Times New Roman"/>
                <a:cs typeface="Times New Roman"/>
              </a:rPr>
              <a:t>rtistique et </a:t>
            </a:r>
            <a:r>
              <a:rPr lang="fr-FR" sz="3200" b="1" dirty="0">
                <a:solidFill>
                  <a:srgbClr val="D7B7EE"/>
                </a:solidFill>
                <a:latin typeface="Times New Roman"/>
                <a:ea typeface="+mn-ea"/>
                <a:cs typeface="Times New Roman"/>
              </a:rPr>
              <a:t>C</a:t>
            </a:r>
            <a:r>
              <a:rPr lang="fr-FR" sz="3200" dirty="0" smtClean="0">
                <a:latin typeface="Times New Roman"/>
                <a:cs typeface="Times New Roman"/>
              </a:rPr>
              <a:t>ulturelle</a:t>
            </a:r>
            <a:br>
              <a:rPr lang="fr-FR" sz="3200" dirty="0" smtClean="0">
                <a:latin typeface="Times New Roman"/>
                <a:cs typeface="Times New Roman"/>
              </a:rPr>
            </a:br>
            <a:r>
              <a:rPr lang="fr-FR" sz="3200" b="1" dirty="0">
                <a:solidFill>
                  <a:srgbClr val="D7B7EE"/>
                </a:solidFill>
                <a:latin typeface="Times New Roman"/>
                <a:ea typeface="+mn-ea"/>
                <a:cs typeface="Times New Roman"/>
              </a:rPr>
              <a:t>PÉAC</a:t>
            </a:r>
          </a:p>
        </p:txBody>
      </p:sp>
      <p:sp>
        <p:nvSpPr>
          <p:cNvPr id="3" name="Espace réservé du contenu 2"/>
          <p:cNvSpPr>
            <a:spLocks noGrp="1"/>
          </p:cNvSpPr>
          <p:nvPr>
            <p:ph idx="1"/>
          </p:nvPr>
        </p:nvSpPr>
        <p:spPr/>
        <p:txBody>
          <a:bodyPr/>
          <a:lstStyle/>
          <a:p>
            <a:r>
              <a:rPr lang="fr-FR" dirty="0" smtClean="0">
                <a:latin typeface="Times New Roman"/>
                <a:cs typeface="Times New Roman"/>
              </a:rPr>
              <a:t>Une concertation</a:t>
            </a:r>
          </a:p>
          <a:p>
            <a:r>
              <a:rPr lang="fr-FR" dirty="0" smtClean="0">
                <a:latin typeface="Times New Roman"/>
                <a:cs typeface="Times New Roman"/>
              </a:rPr>
              <a:t>Une offre éducative </a:t>
            </a:r>
            <a:r>
              <a:rPr lang="fr-FR" b="1" dirty="0" smtClean="0">
                <a:solidFill>
                  <a:srgbClr val="D7B7EE"/>
                </a:solidFill>
                <a:latin typeface="Times New Roman"/>
                <a:cs typeface="Times New Roman"/>
              </a:rPr>
              <a:t>cohérente</a:t>
            </a:r>
            <a:r>
              <a:rPr lang="fr-FR" dirty="0" smtClean="0">
                <a:latin typeface="Times New Roman"/>
                <a:cs typeface="Times New Roman"/>
              </a:rPr>
              <a:t>, </a:t>
            </a:r>
            <a:r>
              <a:rPr lang="fr-FR" b="1" dirty="0" smtClean="0">
                <a:solidFill>
                  <a:srgbClr val="D7B7EE"/>
                </a:solidFill>
                <a:latin typeface="Times New Roman"/>
                <a:cs typeface="Times New Roman"/>
              </a:rPr>
              <a:t>investissant les 6 grands domaines artistiques</a:t>
            </a:r>
          </a:p>
          <a:p>
            <a:r>
              <a:rPr lang="fr-FR" dirty="0" smtClean="0">
                <a:latin typeface="Times New Roman"/>
                <a:cs typeface="Times New Roman"/>
              </a:rPr>
              <a:t>Le volet culturel du projet d’école, garant de la cohérence du PÉAC.</a:t>
            </a:r>
            <a:endParaRPr lang="fr-FR" dirty="0">
              <a:latin typeface="Times New Roman"/>
              <a:cs typeface="Times New Roman"/>
            </a:endParaRPr>
          </a:p>
        </p:txBody>
      </p:sp>
    </p:spTree>
    <p:extLst>
      <p:ext uri="{BB962C8B-B14F-4D97-AF65-F5344CB8AC3E}">
        <p14:creationId xmlns:p14="http://schemas.microsoft.com/office/powerpoint/2010/main" val="3856109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659"/>
            <a:ext cx="8229600" cy="1660818"/>
          </a:xfrm>
        </p:spPr>
        <p:txBody>
          <a:bodyPr>
            <a:normAutofit/>
          </a:bodyPr>
          <a:lstStyle/>
          <a:p>
            <a:r>
              <a:rPr lang="fr-FR" sz="4800" dirty="0" smtClean="0">
                <a:latin typeface="Times New Roman"/>
                <a:cs typeface="Times New Roman"/>
              </a:rPr>
              <a:t>La mise en œuvre du PÉAC</a:t>
            </a:r>
            <a:br>
              <a:rPr lang="fr-FR" sz="4800" dirty="0" smtClean="0">
                <a:latin typeface="Times New Roman"/>
                <a:cs typeface="Times New Roman"/>
              </a:rPr>
            </a:br>
            <a:r>
              <a:rPr lang="fr-FR" sz="4800" dirty="0" smtClean="0">
                <a:latin typeface="Times New Roman"/>
                <a:cs typeface="Times New Roman"/>
              </a:rPr>
              <a:t>en quelques points saillants</a:t>
            </a:r>
            <a:endParaRPr lang="fr-FR" sz="4800" dirty="0">
              <a:latin typeface="Times New Roman"/>
              <a:cs typeface="Times New Roman"/>
            </a:endParaRPr>
          </a:p>
        </p:txBody>
      </p:sp>
      <p:sp>
        <p:nvSpPr>
          <p:cNvPr id="3" name="Espace réservé du contenu 2"/>
          <p:cNvSpPr>
            <a:spLocks noGrp="1"/>
          </p:cNvSpPr>
          <p:nvPr>
            <p:ph idx="1"/>
          </p:nvPr>
        </p:nvSpPr>
        <p:spPr>
          <a:xfrm>
            <a:off x="308242" y="1760477"/>
            <a:ext cx="8835758" cy="4525963"/>
          </a:xfrm>
        </p:spPr>
        <p:txBody>
          <a:bodyPr>
            <a:noAutofit/>
          </a:bodyPr>
          <a:lstStyle/>
          <a:p>
            <a:r>
              <a:rPr lang="fr-FR" sz="3100" dirty="0" smtClean="0">
                <a:latin typeface="Times New Roman"/>
                <a:cs typeface="Times New Roman"/>
              </a:rPr>
              <a:t>La pédagogie de projet</a:t>
            </a:r>
          </a:p>
          <a:p>
            <a:r>
              <a:rPr lang="fr-FR" sz="3100" dirty="0" smtClean="0">
                <a:latin typeface="Times New Roman"/>
                <a:cs typeface="Times New Roman"/>
              </a:rPr>
              <a:t>Les 3 piliers de l’éducation artistique et culturelle :</a:t>
            </a:r>
          </a:p>
          <a:p>
            <a:pPr marL="0" indent="0" algn="ctr">
              <a:buNone/>
            </a:pPr>
            <a:r>
              <a:rPr lang="fr-FR" sz="3600" b="1" dirty="0">
                <a:solidFill>
                  <a:srgbClr val="D7B7EE"/>
                </a:solidFill>
                <a:latin typeface="Times New Roman"/>
                <a:cs typeface="Times New Roman"/>
              </a:rPr>
              <a:t>c</a:t>
            </a:r>
            <a:r>
              <a:rPr lang="fr-FR" sz="3600" b="1" dirty="0" smtClean="0">
                <a:solidFill>
                  <a:srgbClr val="D7B7EE"/>
                </a:solidFill>
                <a:latin typeface="Times New Roman"/>
                <a:cs typeface="Times New Roman"/>
              </a:rPr>
              <a:t>onnaissances, pratiques, rencontres</a:t>
            </a:r>
          </a:p>
          <a:p>
            <a:r>
              <a:rPr lang="fr-FR" sz="3100" dirty="0" smtClean="0">
                <a:latin typeface="Times New Roman"/>
                <a:cs typeface="Times New Roman"/>
              </a:rPr>
              <a:t>Le partenariat</a:t>
            </a:r>
          </a:p>
          <a:p>
            <a:r>
              <a:rPr lang="fr-FR" sz="3100" dirty="0" smtClean="0">
                <a:latin typeface="Times New Roman"/>
                <a:cs typeface="Times New Roman"/>
              </a:rPr>
              <a:t>Le suivi</a:t>
            </a:r>
          </a:p>
          <a:p>
            <a:r>
              <a:rPr lang="fr-FR" sz="3100" dirty="0" smtClean="0">
                <a:latin typeface="Times New Roman"/>
                <a:cs typeface="Times New Roman"/>
              </a:rPr>
              <a:t>La notion de plaisir</a:t>
            </a:r>
            <a:endParaRPr lang="fr-FR" sz="3100" dirty="0">
              <a:latin typeface="Times New Roman"/>
              <a:cs typeface="Times New Roman"/>
            </a:endParaRPr>
          </a:p>
        </p:txBody>
      </p:sp>
    </p:spTree>
    <p:extLst>
      <p:ext uri="{BB962C8B-B14F-4D97-AF65-F5344CB8AC3E}">
        <p14:creationId xmlns:p14="http://schemas.microsoft.com/office/powerpoint/2010/main" val="283725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Files-30-16-2015_03.16.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2621"/>
          </a:xfrm>
          <a:prstGeom prst="rect">
            <a:avLst/>
          </a:prstGeom>
        </p:spPr>
      </p:pic>
    </p:spTree>
    <p:extLst>
      <p:ext uri="{BB962C8B-B14F-4D97-AF65-F5344CB8AC3E}">
        <p14:creationId xmlns:p14="http://schemas.microsoft.com/office/powerpoint/2010/main" val="1046221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Files-21-01-2016_03.01.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24"/>
            <a:ext cx="9144000" cy="6448470"/>
          </a:xfrm>
          <a:prstGeom prst="rect">
            <a:avLst/>
          </a:prstGeom>
        </p:spPr>
      </p:pic>
    </p:spTree>
    <p:extLst>
      <p:ext uri="{BB962C8B-B14F-4D97-AF65-F5344CB8AC3E}">
        <p14:creationId xmlns:p14="http://schemas.microsoft.com/office/powerpoint/2010/main" val="1706634685"/>
      </p:ext>
    </p:extLst>
  </p:cSld>
  <p:clrMapOvr>
    <a:masterClrMapping/>
  </p:clrMapOvr>
</p:sld>
</file>

<file path=ppt/theme/theme1.xml><?xml version="1.0" encoding="utf-8"?>
<a:theme xmlns:a="http://schemas.openxmlformats.org/drawingml/2006/main" name="Aube">
  <a:themeElements>
    <a:clrScheme name="Aube">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Aube">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b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18499</TotalTime>
  <Words>1386</Words>
  <Application>Microsoft Macintosh PowerPoint</Application>
  <PresentationFormat>Présentation à l'écran (4:3)</PresentationFormat>
  <Paragraphs>219</Paragraphs>
  <Slides>22</Slides>
  <Notes>16</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Aube</vt:lpstr>
      <vt:lpstr>Le Parcours d’Éducation Artistique et Culturelle (PÉAC)</vt:lpstr>
      <vt:lpstr>Présentation PowerPoint</vt:lpstr>
      <vt:lpstr>Les six grands  domaines artistiques</vt:lpstr>
      <vt:lpstr>Présentation PowerPoint</vt:lpstr>
      <vt:lpstr>Présentation PowerPoint</vt:lpstr>
      <vt:lpstr>Le Parcours d’Éducation Artistique et Culturelle PÉAC</vt:lpstr>
      <vt:lpstr>La mise en œuvre du PÉAC en quelques points saillants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Déclaration commune du 20 novembre 2015</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parcours d’éducation artistique et culturelle</dc:title>
  <dc:creator>Erika Kauffmann</dc:creator>
  <cp:lastModifiedBy>Erika Kauffmann</cp:lastModifiedBy>
  <cp:revision>100</cp:revision>
  <cp:lastPrinted>2013-11-15T22:33:07Z</cp:lastPrinted>
  <dcterms:created xsi:type="dcterms:W3CDTF">2013-11-05T11:08:15Z</dcterms:created>
  <dcterms:modified xsi:type="dcterms:W3CDTF">2016-01-22T08:24:17Z</dcterms:modified>
</cp:coreProperties>
</file>